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69" r:id="rId5"/>
    <p:sldId id="267" r:id="rId6"/>
    <p:sldId id="268" r:id="rId7"/>
    <p:sldId id="270" r:id="rId8"/>
    <p:sldId id="271" r:id="rId9"/>
    <p:sldId id="272" r:id="rId10"/>
    <p:sldId id="261" r:id="rId11"/>
    <p:sldId id="273" r:id="rId12"/>
    <p:sldId id="274" r:id="rId13"/>
    <p:sldId id="262" r:id="rId14"/>
    <p:sldId id="263" r:id="rId15"/>
    <p:sldId id="264" r:id="rId16"/>
    <p:sldId id="265" r:id="rId17"/>
    <p:sldId id="275" r:id="rId18"/>
    <p:sldId id="276" r:id="rId19"/>
    <p:sldId id="277" r:id="rId20"/>
    <p:sldId id="260" r:id="rId21"/>
    <p:sldId id="278" r:id="rId22"/>
    <p:sldId id="279" r:id="rId23"/>
    <p:sldId id="280" r:id="rId24"/>
    <p:sldId id="258" r:id="rId25"/>
    <p:sldId id="283" r:id="rId26"/>
    <p:sldId id="284" r:id="rId27"/>
    <p:sldId id="285" r:id="rId28"/>
    <p:sldId id="282" r:id="rId29"/>
    <p:sldId id="281" r:id="rId30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801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74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02.02.2021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50779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02.02.2021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8271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02.02.2021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8250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02.02.2021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57806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02.02.2021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1553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02.02.2021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1183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02.02.2021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17043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02.02.2021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2149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02.02.2021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861228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02.02.2021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711995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02.02.2021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6182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14B948-8576-4AF9-A954-402CBD1F68F9}" type="datetimeFigureOut">
              <a:rPr lang="de-DE" smtClean="0"/>
              <a:t>02.02.2021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7785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2.png"/><Relationship Id="rId4" Type="http://schemas.openxmlformats.org/officeDocument/2006/relationships/image" Target="../media/image3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media13.m4a"/><Relationship Id="rId2" Type="http://schemas.microsoft.com/office/2007/relationships/media" Target="../media/media13.m4a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media14.m4a"/><Relationship Id="rId2" Type="http://schemas.microsoft.com/office/2007/relationships/media" Target="../media/media14.m4a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media15.m4a"/><Relationship Id="rId2" Type="http://schemas.microsoft.com/office/2007/relationships/media" Target="../media/media15.m4a"/><Relationship Id="rId1" Type="http://schemas.openxmlformats.org/officeDocument/2006/relationships/tags" Target="../tags/tag3.xml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media16.m4a"/><Relationship Id="rId2" Type="http://schemas.microsoft.com/office/2007/relationships/media" Target="../media/media16.m4a"/><Relationship Id="rId1" Type="http://schemas.openxmlformats.org/officeDocument/2006/relationships/tags" Target="../tags/tag4.xml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media20.m4a"/><Relationship Id="rId2" Type="http://schemas.microsoft.com/office/2007/relationships/media" Target="../media/media20.m4a"/><Relationship Id="rId1" Type="http://schemas.openxmlformats.org/officeDocument/2006/relationships/tags" Target="../tags/tag5.xml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media22.m4a"/><Relationship Id="rId2" Type="http://schemas.microsoft.com/office/2007/relationships/media" Target="../media/media22.m4a"/><Relationship Id="rId1" Type="http://schemas.openxmlformats.org/officeDocument/2006/relationships/tags" Target="../tags/tag6.xml"/><Relationship Id="rId6" Type="http://schemas.openxmlformats.org/officeDocument/2006/relationships/image" Target="../media/image2.png"/><Relationship Id="rId5" Type="http://schemas.openxmlformats.org/officeDocument/2006/relationships/image" Target="../media/image3.gif"/><Relationship Id="rId4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2.png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2.png"/><Relationship Id="rId4" Type="http://schemas.openxmlformats.org/officeDocument/2006/relationships/image" Target="../media/image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2.png"/><Relationship Id="rId4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2.png"/><Relationship Id="rId4" Type="http://schemas.openxmlformats.org/officeDocument/2006/relationships/image" Target="../media/image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2.png"/><Relationship Id="rId4" Type="http://schemas.openxmlformats.org/officeDocument/2006/relationships/image" Target="../media/image3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2.png"/><Relationship Id="rId4" Type="http://schemas.openxmlformats.org/officeDocument/2006/relationships/image" Target="../media/image3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2.png"/><Relationship Id="rId4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Ports konfigurieren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Port PB0 als </a:t>
            </a:r>
            <a:r>
              <a:rPr lang="de-DE" dirty="0"/>
              <a:t>E</a:t>
            </a:r>
            <a:r>
              <a:rPr lang="de-DE" dirty="0" smtClean="0"/>
              <a:t>ingang mit Pulldown einstellen</a:t>
            </a:r>
          </a:p>
          <a:p>
            <a:r>
              <a:rPr lang="de-DE" dirty="0" smtClean="0"/>
              <a:t>GPIOC PC7..PC0 als Ausgang konfigurieren</a:t>
            </a:r>
            <a:endParaRPr lang="de-DE" dirty="0"/>
          </a:p>
        </p:txBody>
      </p:sp>
      <p:pic>
        <p:nvPicPr>
          <p:cNvPr id="4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78946" y="3378086"/>
            <a:ext cx="1803929" cy="254937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71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746"/>
    </mc:Choice>
    <mc:Fallback xmlns="">
      <p:transition spd="slow" advTm="387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367620"/>
            <a:ext cx="3164114" cy="53226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Ports konfigurieren</a:t>
            </a:r>
            <a:endParaRPr lang="de-DE" sz="2400" dirty="0"/>
          </a:p>
        </p:txBody>
      </p:sp>
      <p:sp>
        <p:nvSpPr>
          <p:cNvPr id="6" name="Textfeld 5"/>
          <p:cNvSpPr txBox="1"/>
          <p:nvPr/>
        </p:nvSpPr>
        <p:spPr>
          <a:xfrm>
            <a:off x="333828" y="1204685"/>
            <a:ext cx="114116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/>
              <a:t>2</a:t>
            </a:r>
            <a:r>
              <a:rPr lang="de-DE" sz="3200" dirty="0" smtClean="0"/>
              <a:t>. Eingang oder Ausgang oder sonst was: Das Moderegister MODER</a:t>
            </a:r>
            <a:endParaRPr lang="de-DE" sz="3200" dirty="0"/>
          </a:p>
        </p:txBody>
      </p:sp>
      <p:grpSp>
        <p:nvGrpSpPr>
          <p:cNvPr id="29" name="Gruppieren 28"/>
          <p:cNvGrpSpPr/>
          <p:nvPr/>
        </p:nvGrpSpPr>
        <p:grpSpPr>
          <a:xfrm>
            <a:off x="535788" y="1789460"/>
            <a:ext cx="10768481" cy="1077685"/>
            <a:chOff x="535788" y="1789460"/>
            <a:chExt cx="10768481" cy="1077685"/>
          </a:xfrm>
        </p:grpSpPr>
        <p:grpSp>
          <p:nvGrpSpPr>
            <p:cNvPr id="26" name="Gruppieren 25"/>
            <p:cNvGrpSpPr/>
            <p:nvPr/>
          </p:nvGrpSpPr>
          <p:grpSpPr>
            <a:xfrm>
              <a:off x="535789" y="2094259"/>
              <a:ext cx="10678886" cy="772886"/>
              <a:chOff x="555171" y="2133600"/>
              <a:chExt cx="10678886" cy="772886"/>
            </a:xfrm>
          </p:grpSpPr>
          <p:sp>
            <p:nvSpPr>
              <p:cNvPr id="4" name="Rechteck 3"/>
              <p:cNvSpPr/>
              <p:nvPr/>
            </p:nvSpPr>
            <p:spPr>
              <a:xfrm>
                <a:off x="555171" y="2133600"/>
                <a:ext cx="10678886" cy="772886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8" name="Gerader Verbinder 7"/>
              <p:cNvCxnSpPr>
                <a:stCxn id="4" idx="1"/>
                <a:endCxn id="4" idx="3"/>
              </p:cNvCxnSpPr>
              <p:nvPr/>
            </p:nvCxnSpPr>
            <p:spPr>
              <a:xfrm>
                <a:off x="555171" y="2520043"/>
                <a:ext cx="10678886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Gerader Verbinder 9"/>
              <p:cNvCxnSpPr/>
              <p:nvPr/>
            </p:nvCxnSpPr>
            <p:spPr>
              <a:xfrm>
                <a:off x="1839686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Gerader Verbinder 10"/>
              <p:cNvCxnSpPr/>
              <p:nvPr/>
            </p:nvCxnSpPr>
            <p:spPr>
              <a:xfrm>
                <a:off x="3149599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Gerader Verbinder 11"/>
              <p:cNvCxnSpPr/>
              <p:nvPr/>
            </p:nvCxnSpPr>
            <p:spPr>
              <a:xfrm>
                <a:off x="4430487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Gerader Verbinder 12"/>
              <p:cNvCxnSpPr/>
              <p:nvPr/>
            </p:nvCxnSpPr>
            <p:spPr>
              <a:xfrm>
                <a:off x="5791200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Gerader Verbinder 13"/>
              <p:cNvCxnSpPr/>
              <p:nvPr/>
            </p:nvCxnSpPr>
            <p:spPr>
              <a:xfrm>
                <a:off x="7129340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Gerader Verbinder 14"/>
              <p:cNvCxnSpPr/>
              <p:nvPr/>
            </p:nvCxnSpPr>
            <p:spPr>
              <a:xfrm>
                <a:off x="8504204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Gerader Verbinder 15"/>
              <p:cNvCxnSpPr/>
              <p:nvPr/>
            </p:nvCxnSpPr>
            <p:spPr>
              <a:xfrm>
                <a:off x="9865202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Gerader Verbinder 16"/>
              <p:cNvCxnSpPr/>
              <p:nvPr/>
            </p:nvCxnSpPr>
            <p:spPr>
              <a:xfrm>
                <a:off x="10549014" y="2520848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Gerader Verbinder 18"/>
              <p:cNvCxnSpPr/>
              <p:nvPr/>
            </p:nvCxnSpPr>
            <p:spPr>
              <a:xfrm>
                <a:off x="9182715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Gerader Verbinder 19"/>
              <p:cNvCxnSpPr/>
              <p:nvPr/>
            </p:nvCxnSpPr>
            <p:spPr>
              <a:xfrm>
                <a:off x="7830993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Gerader Verbinder 20"/>
              <p:cNvCxnSpPr/>
              <p:nvPr/>
            </p:nvCxnSpPr>
            <p:spPr>
              <a:xfrm>
                <a:off x="6471320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Gerader Verbinder 21"/>
              <p:cNvCxnSpPr/>
              <p:nvPr/>
            </p:nvCxnSpPr>
            <p:spPr>
              <a:xfrm>
                <a:off x="5119598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Gerader Verbinder 22"/>
              <p:cNvCxnSpPr/>
              <p:nvPr/>
            </p:nvCxnSpPr>
            <p:spPr>
              <a:xfrm>
                <a:off x="3775828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Gerader Verbinder 23"/>
              <p:cNvCxnSpPr/>
              <p:nvPr/>
            </p:nvCxnSpPr>
            <p:spPr>
              <a:xfrm>
                <a:off x="2496993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Gerader Verbinder 24"/>
              <p:cNvCxnSpPr/>
              <p:nvPr/>
            </p:nvCxnSpPr>
            <p:spPr>
              <a:xfrm>
                <a:off x="1200931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Textfeld 26"/>
            <p:cNvSpPr txBox="1"/>
            <p:nvPr/>
          </p:nvSpPr>
          <p:spPr>
            <a:xfrm>
              <a:off x="535789" y="1789460"/>
              <a:ext cx="106788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latin typeface="Consolas" panose="020B0609020204030204" pitchFamily="49" charset="0"/>
                </a:rPr>
                <a:t> 31   30   29   28    27   26   25   24    23   22   21    20   19    18   17    16</a:t>
              </a:r>
              <a:endParaRPr lang="de-DE" dirty="0">
                <a:latin typeface="Consolas" panose="020B0609020204030204" pitchFamily="49" charset="0"/>
              </a:endParaRPr>
            </a:p>
          </p:txBody>
        </p:sp>
        <p:sp>
          <p:nvSpPr>
            <p:cNvPr id="28" name="Textfeld 27"/>
            <p:cNvSpPr txBox="1"/>
            <p:nvPr/>
          </p:nvSpPr>
          <p:spPr>
            <a:xfrm>
              <a:off x="535788" y="2158792"/>
              <a:ext cx="1076848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dirty="0" smtClean="0">
                  <a:latin typeface="Consolas" panose="020B0609020204030204" pitchFamily="49" charset="0"/>
                </a:rPr>
                <a:t>MODER15[1:0] MODER14[1:0] MODER13[1:0] MODER12[1:0]  MODER11[1:0]  MODER10[1:0]  MODER9[1:0]   MODER8[1:0</a:t>
              </a:r>
              <a:r>
                <a:rPr lang="de-DE" sz="1400" dirty="0">
                  <a:latin typeface="Consolas" panose="020B0609020204030204" pitchFamily="49" charset="0"/>
                </a:rPr>
                <a:t>]</a:t>
              </a:r>
              <a:r>
                <a:rPr lang="de-DE" sz="1400" dirty="0" smtClean="0">
                  <a:latin typeface="Consolas" panose="020B0609020204030204" pitchFamily="49" charset="0"/>
                </a:rPr>
                <a:t> </a:t>
              </a:r>
              <a:endParaRPr lang="de-DE" sz="1400" dirty="0">
                <a:latin typeface="Consolas" panose="020B0609020204030204" pitchFamily="49" charset="0"/>
              </a:endParaRPr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535788" y="2931678"/>
            <a:ext cx="10768481" cy="1077685"/>
            <a:chOff x="535788" y="1789460"/>
            <a:chExt cx="10768481" cy="1077685"/>
          </a:xfrm>
        </p:grpSpPr>
        <p:grpSp>
          <p:nvGrpSpPr>
            <p:cNvPr id="31" name="Gruppieren 30"/>
            <p:cNvGrpSpPr/>
            <p:nvPr/>
          </p:nvGrpSpPr>
          <p:grpSpPr>
            <a:xfrm>
              <a:off x="535789" y="2094259"/>
              <a:ext cx="10678886" cy="772886"/>
              <a:chOff x="555171" y="2133600"/>
              <a:chExt cx="10678886" cy="772886"/>
            </a:xfrm>
          </p:grpSpPr>
          <p:sp>
            <p:nvSpPr>
              <p:cNvPr id="34" name="Rechteck 33"/>
              <p:cNvSpPr/>
              <p:nvPr/>
            </p:nvSpPr>
            <p:spPr>
              <a:xfrm>
                <a:off x="555171" y="2133600"/>
                <a:ext cx="10678886" cy="772886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35" name="Gerader Verbinder 34"/>
              <p:cNvCxnSpPr>
                <a:stCxn id="34" idx="1"/>
                <a:endCxn id="34" idx="3"/>
              </p:cNvCxnSpPr>
              <p:nvPr/>
            </p:nvCxnSpPr>
            <p:spPr>
              <a:xfrm>
                <a:off x="555171" y="2520043"/>
                <a:ext cx="10678886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Gerader Verbinder 35"/>
              <p:cNvCxnSpPr/>
              <p:nvPr/>
            </p:nvCxnSpPr>
            <p:spPr>
              <a:xfrm>
                <a:off x="1839686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Gerader Verbinder 36"/>
              <p:cNvCxnSpPr/>
              <p:nvPr/>
            </p:nvCxnSpPr>
            <p:spPr>
              <a:xfrm>
                <a:off x="3149599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Gerader Verbinder 37"/>
              <p:cNvCxnSpPr/>
              <p:nvPr/>
            </p:nvCxnSpPr>
            <p:spPr>
              <a:xfrm>
                <a:off x="4430487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Gerader Verbinder 38"/>
              <p:cNvCxnSpPr/>
              <p:nvPr/>
            </p:nvCxnSpPr>
            <p:spPr>
              <a:xfrm>
                <a:off x="5791200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Gerader Verbinder 39"/>
              <p:cNvCxnSpPr/>
              <p:nvPr/>
            </p:nvCxnSpPr>
            <p:spPr>
              <a:xfrm>
                <a:off x="7129340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Gerader Verbinder 40"/>
              <p:cNvCxnSpPr/>
              <p:nvPr/>
            </p:nvCxnSpPr>
            <p:spPr>
              <a:xfrm>
                <a:off x="8504204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Gerader Verbinder 41"/>
              <p:cNvCxnSpPr/>
              <p:nvPr/>
            </p:nvCxnSpPr>
            <p:spPr>
              <a:xfrm>
                <a:off x="9865202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Gerader Verbinder 42"/>
              <p:cNvCxnSpPr/>
              <p:nvPr/>
            </p:nvCxnSpPr>
            <p:spPr>
              <a:xfrm>
                <a:off x="10549014" y="2520848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Gerader Verbinder 43"/>
              <p:cNvCxnSpPr/>
              <p:nvPr/>
            </p:nvCxnSpPr>
            <p:spPr>
              <a:xfrm>
                <a:off x="9182715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Gerader Verbinder 44"/>
              <p:cNvCxnSpPr/>
              <p:nvPr/>
            </p:nvCxnSpPr>
            <p:spPr>
              <a:xfrm>
                <a:off x="7830993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Gerader Verbinder 45"/>
              <p:cNvCxnSpPr/>
              <p:nvPr/>
            </p:nvCxnSpPr>
            <p:spPr>
              <a:xfrm>
                <a:off x="6471320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Gerader Verbinder 46"/>
              <p:cNvCxnSpPr/>
              <p:nvPr/>
            </p:nvCxnSpPr>
            <p:spPr>
              <a:xfrm>
                <a:off x="5119598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Gerader Verbinder 47"/>
              <p:cNvCxnSpPr/>
              <p:nvPr/>
            </p:nvCxnSpPr>
            <p:spPr>
              <a:xfrm>
                <a:off x="3775828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Gerader Verbinder 48"/>
              <p:cNvCxnSpPr/>
              <p:nvPr/>
            </p:nvCxnSpPr>
            <p:spPr>
              <a:xfrm>
                <a:off x="2496993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Gerader Verbinder 49"/>
              <p:cNvCxnSpPr/>
              <p:nvPr/>
            </p:nvCxnSpPr>
            <p:spPr>
              <a:xfrm>
                <a:off x="1200931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Textfeld 31"/>
            <p:cNvSpPr txBox="1"/>
            <p:nvPr/>
          </p:nvSpPr>
          <p:spPr>
            <a:xfrm>
              <a:off x="535789" y="1789460"/>
              <a:ext cx="106788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latin typeface="Consolas" panose="020B0609020204030204" pitchFamily="49" charset="0"/>
                </a:rPr>
                <a:t> 15   14   13   12    11   10    9    8     7    6    5     4    3     2    1     0</a:t>
              </a:r>
              <a:endParaRPr lang="de-DE" dirty="0">
                <a:latin typeface="Consolas" panose="020B0609020204030204" pitchFamily="49" charset="0"/>
              </a:endParaRPr>
            </a:p>
          </p:txBody>
        </p:sp>
        <p:sp>
          <p:nvSpPr>
            <p:cNvPr id="33" name="Textfeld 32"/>
            <p:cNvSpPr txBox="1"/>
            <p:nvPr/>
          </p:nvSpPr>
          <p:spPr>
            <a:xfrm>
              <a:off x="535788" y="2158792"/>
              <a:ext cx="1076848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dirty="0" smtClean="0">
                  <a:latin typeface="Consolas" panose="020B0609020204030204" pitchFamily="49" charset="0"/>
                </a:rPr>
                <a:t>MODER7[1:0]  MODER6[1:0]  MODER5[1:0]  MODER4[1:0]   MODER3[1:0]   MODER2[1:0]   MODER1[1:0]   MODER0[1:0</a:t>
              </a:r>
              <a:r>
                <a:rPr lang="de-DE" sz="1400" dirty="0">
                  <a:latin typeface="Consolas" panose="020B0609020204030204" pitchFamily="49" charset="0"/>
                </a:rPr>
                <a:t>]</a:t>
              </a:r>
              <a:r>
                <a:rPr lang="de-DE" sz="1400" dirty="0" smtClean="0">
                  <a:latin typeface="Consolas" panose="020B0609020204030204" pitchFamily="49" charset="0"/>
                </a:rPr>
                <a:t> </a:t>
              </a:r>
              <a:endParaRPr lang="de-DE" sz="1400" dirty="0">
                <a:latin typeface="Consolas" panose="020B0609020204030204" pitchFamily="49" charset="0"/>
              </a:endParaRPr>
            </a:p>
          </p:txBody>
        </p:sp>
      </p:grpSp>
      <p:graphicFrame>
        <p:nvGraphicFramePr>
          <p:cNvPr id="51" name="Tabelle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6737756"/>
              </p:ext>
            </p:extLst>
          </p:nvPr>
        </p:nvGraphicFramePr>
        <p:xfrm>
          <a:off x="535789" y="4378696"/>
          <a:ext cx="3990492" cy="1989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0164"/>
                <a:gridCol w="1330164"/>
                <a:gridCol w="1330164"/>
              </a:tblGrid>
              <a:tr h="397943">
                <a:tc>
                  <a:txBody>
                    <a:bodyPr/>
                    <a:lstStyle/>
                    <a:p>
                      <a:pPr algn="ctr"/>
                      <a:r>
                        <a:rPr lang="de-DE" dirty="0" err="1" smtClean="0">
                          <a:solidFill>
                            <a:schemeClr val="tx1"/>
                          </a:solidFill>
                        </a:rPr>
                        <a:t>MODERx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   [ 1 :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  0]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7943"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Eingang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7943"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Ausgang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7943">
                <a:tc>
                  <a:txBody>
                    <a:bodyPr/>
                    <a:lstStyle/>
                    <a:p>
                      <a:pPr algn="ctr"/>
                      <a:r>
                        <a:rPr lang="de-DE" dirty="0" err="1" smtClean="0">
                          <a:solidFill>
                            <a:schemeClr val="tx1"/>
                          </a:solidFill>
                        </a:rPr>
                        <a:t>Alternate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7943"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Analog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2" name="Rechteck 51"/>
          <p:cNvSpPr/>
          <p:nvPr/>
        </p:nvSpPr>
        <p:spPr>
          <a:xfrm>
            <a:off x="4846320" y="4743450"/>
            <a:ext cx="2788920" cy="3429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Input Data Register IDR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53" name="Rechteck 52"/>
          <p:cNvSpPr/>
          <p:nvPr/>
        </p:nvSpPr>
        <p:spPr>
          <a:xfrm>
            <a:off x="10184129" y="4743450"/>
            <a:ext cx="1030545" cy="3429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Portpin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55" name="Gerade Verbindung mit Pfeil 54"/>
          <p:cNvCxnSpPr>
            <a:stCxn id="53" idx="1"/>
            <a:endCxn id="52" idx="3"/>
          </p:cNvCxnSpPr>
          <p:nvPr/>
        </p:nvCxnSpPr>
        <p:spPr>
          <a:xfrm flipH="1">
            <a:off x="7635240" y="4914900"/>
            <a:ext cx="2548889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hteck 55"/>
          <p:cNvSpPr/>
          <p:nvPr/>
        </p:nvSpPr>
        <p:spPr>
          <a:xfrm>
            <a:off x="4846320" y="5170170"/>
            <a:ext cx="2788920" cy="3429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Output Data Register ODR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57" name="Rechteck 56"/>
          <p:cNvSpPr/>
          <p:nvPr/>
        </p:nvSpPr>
        <p:spPr>
          <a:xfrm>
            <a:off x="10184129" y="5170170"/>
            <a:ext cx="1030545" cy="3429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Portpin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58" name="Gerade Verbindung mit Pfeil 57"/>
          <p:cNvCxnSpPr>
            <a:stCxn id="57" idx="1"/>
            <a:endCxn id="56" idx="3"/>
          </p:cNvCxnSpPr>
          <p:nvPr/>
        </p:nvCxnSpPr>
        <p:spPr>
          <a:xfrm flipH="1">
            <a:off x="7635240" y="5341620"/>
            <a:ext cx="2548889" cy="0"/>
          </a:xfrm>
          <a:prstGeom prst="straightConnector1">
            <a:avLst/>
          </a:prstGeom>
          <a:ln w="19050">
            <a:solidFill>
              <a:srgbClr val="FF0000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hteck 60"/>
          <p:cNvSpPr/>
          <p:nvPr/>
        </p:nvSpPr>
        <p:spPr>
          <a:xfrm>
            <a:off x="4846320" y="5589269"/>
            <a:ext cx="2788920" cy="3429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S</a:t>
            </a:r>
            <a:r>
              <a:rPr lang="de-DE" dirty="0" smtClean="0">
                <a:solidFill>
                  <a:schemeClr val="tx1"/>
                </a:solidFill>
              </a:rPr>
              <a:t>pezialfunktion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10184129" y="5589269"/>
            <a:ext cx="1030545" cy="3429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Portpin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63" name="Gerade Verbindung mit Pfeil 62"/>
          <p:cNvCxnSpPr>
            <a:stCxn id="62" idx="1"/>
            <a:endCxn id="61" idx="3"/>
          </p:cNvCxnSpPr>
          <p:nvPr/>
        </p:nvCxnSpPr>
        <p:spPr>
          <a:xfrm flipH="1">
            <a:off x="7635240" y="5760719"/>
            <a:ext cx="2548889" cy="0"/>
          </a:xfrm>
          <a:prstGeom prst="straightConnector1">
            <a:avLst/>
          </a:prstGeom>
          <a:ln w="19050">
            <a:solidFill>
              <a:srgbClr val="FF0000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hteck 63"/>
          <p:cNvSpPr/>
          <p:nvPr/>
        </p:nvSpPr>
        <p:spPr>
          <a:xfrm>
            <a:off x="4846320" y="6025512"/>
            <a:ext cx="2788920" cy="342900"/>
          </a:xfrm>
          <a:prstGeom prst="rect">
            <a:avLst/>
          </a:prstGeom>
          <a:noFill/>
          <a:ln w="19050">
            <a:solidFill>
              <a:srgbClr val="FF0000"/>
            </a:solidFill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Analogeingang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5" name="Rechteck 64"/>
          <p:cNvSpPr/>
          <p:nvPr/>
        </p:nvSpPr>
        <p:spPr>
          <a:xfrm>
            <a:off x="10184129" y="6025512"/>
            <a:ext cx="1030545" cy="342900"/>
          </a:xfrm>
          <a:prstGeom prst="rect">
            <a:avLst/>
          </a:prstGeom>
          <a:noFill/>
          <a:ln w="19050">
            <a:solidFill>
              <a:srgbClr val="FF0000"/>
            </a:solidFill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Portpin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66" name="Gerade Verbindung mit Pfeil 65"/>
          <p:cNvCxnSpPr>
            <a:stCxn id="65" idx="1"/>
            <a:endCxn id="64" idx="3"/>
          </p:cNvCxnSpPr>
          <p:nvPr/>
        </p:nvCxnSpPr>
        <p:spPr>
          <a:xfrm flipH="1">
            <a:off x="7635240" y="6196962"/>
            <a:ext cx="2548889" cy="0"/>
          </a:xfrm>
          <a:prstGeom prst="straightConnector1">
            <a:avLst/>
          </a:prstGeom>
          <a:ln w="19050">
            <a:solidFill>
              <a:srgbClr val="FF0000"/>
            </a:solidFill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9" name="Google Shape;569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11611" y="3960276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Legende mit Linie 1 59"/>
          <p:cNvSpPr/>
          <p:nvPr/>
        </p:nvSpPr>
        <p:spPr>
          <a:xfrm>
            <a:off x="9127667" y="2374236"/>
            <a:ext cx="2736235" cy="1535224"/>
          </a:xfrm>
          <a:prstGeom prst="borderCallout1">
            <a:avLst>
              <a:gd name="adj1" fmla="val 99214"/>
              <a:gd name="adj2" fmla="val 11768"/>
              <a:gd name="adj3" fmla="val 138160"/>
              <a:gd name="adj4" fmla="val -9255"/>
            </a:avLst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Das MODER hat 32 Bit. Immer 2Bit gehören zu einem </a:t>
            </a:r>
            <a:r>
              <a:rPr lang="de-DE" sz="2400" dirty="0" err="1" smtClean="0">
                <a:solidFill>
                  <a:srgbClr val="FF0000"/>
                </a:solidFill>
              </a:rPr>
              <a:t>Portpin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272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652"/>
    </mc:Choice>
    <mc:Fallback xmlns="">
      <p:transition spd="slow" advTm="186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367620"/>
            <a:ext cx="3164114" cy="53226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Ports konfigurieren</a:t>
            </a:r>
            <a:endParaRPr lang="de-DE" sz="2400" dirty="0"/>
          </a:p>
        </p:txBody>
      </p:sp>
      <p:sp>
        <p:nvSpPr>
          <p:cNvPr id="6" name="Textfeld 5"/>
          <p:cNvSpPr txBox="1"/>
          <p:nvPr/>
        </p:nvSpPr>
        <p:spPr>
          <a:xfrm>
            <a:off x="333828" y="1204685"/>
            <a:ext cx="114116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/>
              <a:t>2</a:t>
            </a:r>
            <a:r>
              <a:rPr lang="de-DE" sz="3200" dirty="0" smtClean="0"/>
              <a:t>. Eingang oder Ausgang oder sonst was: Das Moderegister MODER</a:t>
            </a:r>
            <a:endParaRPr lang="de-DE" sz="3200" dirty="0"/>
          </a:p>
        </p:txBody>
      </p:sp>
      <p:grpSp>
        <p:nvGrpSpPr>
          <p:cNvPr id="29" name="Gruppieren 28"/>
          <p:cNvGrpSpPr/>
          <p:nvPr/>
        </p:nvGrpSpPr>
        <p:grpSpPr>
          <a:xfrm>
            <a:off x="535788" y="1789460"/>
            <a:ext cx="10768481" cy="1077685"/>
            <a:chOff x="535788" y="1789460"/>
            <a:chExt cx="10768481" cy="1077685"/>
          </a:xfrm>
        </p:grpSpPr>
        <p:grpSp>
          <p:nvGrpSpPr>
            <p:cNvPr id="26" name="Gruppieren 25"/>
            <p:cNvGrpSpPr/>
            <p:nvPr/>
          </p:nvGrpSpPr>
          <p:grpSpPr>
            <a:xfrm>
              <a:off x="535789" y="2094259"/>
              <a:ext cx="10678886" cy="772886"/>
              <a:chOff x="555171" y="2133600"/>
              <a:chExt cx="10678886" cy="772886"/>
            </a:xfrm>
          </p:grpSpPr>
          <p:sp>
            <p:nvSpPr>
              <p:cNvPr id="4" name="Rechteck 3"/>
              <p:cNvSpPr/>
              <p:nvPr/>
            </p:nvSpPr>
            <p:spPr>
              <a:xfrm>
                <a:off x="555171" y="2133600"/>
                <a:ext cx="10678886" cy="772886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8" name="Gerader Verbinder 7"/>
              <p:cNvCxnSpPr>
                <a:stCxn id="4" idx="1"/>
                <a:endCxn id="4" idx="3"/>
              </p:cNvCxnSpPr>
              <p:nvPr/>
            </p:nvCxnSpPr>
            <p:spPr>
              <a:xfrm>
                <a:off x="555171" y="2520043"/>
                <a:ext cx="10678886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Gerader Verbinder 9"/>
              <p:cNvCxnSpPr/>
              <p:nvPr/>
            </p:nvCxnSpPr>
            <p:spPr>
              <a:xfrm>
                <a:off x="1839686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Gerader Verbinder 10"/>
              <p:cNvCxnSpPr/>
              <p:nvPr/>
            </p:nvCxnSpPr>
            <p:spPr>
              <a:xfrm>
                <a:off x="3149599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Gerader Verbinder 11"/>
              <p:cNvCxnSpPr/>
              <p:nvPr/>
            </p:nvCxnSpPr>
            <p:spPr>
              <a:xfrm>
                <a:off x="4430487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Gerader Verbinder 12"/>
              <p:cNvCxnSpPr/>
              <p:nvPr/>
            </p:nvCxnSpPr>
            <p:spPr>
              <a:xfrm>
                <a:off x="5791200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Gerader Verbinder 13"/>
              <p:cNvCxnSpPr/>
              <p:nvPr/>
            </p:nvCxnSpPr>
            <p:spPr>
              <a:xfrm>
                <a:off x="7129340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Gerader Verbinder 14"/>
              <p:cNvCxnSpPr/>
              <p:nvPr/>
            </p:nvCxnSpPr>
            <p:spPr>
              <a:xfrm>
                <a:off x="8504204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Gerader Verbinder 15"/>
              <p:cNvCxnSpPr/>
              <p:nvPr/>
            </p:nvCxnSpPr>
            <p:spPr>
              <a:xfrm>
                <a:off x="9865202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Gerader Verbinder 16"/>
              <p:cNvCxnSpPr/>
              <p:nvPr/>
            </p:nvCxnSpPr>
            <p:spPr>
              <a:xfrm>
                <a:off x="10549014" y="2520848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Gerader Verbinder 18"/>
              <p:cNvCxnSpPr/>
              <p:nvPr/>
            </p:nvCxnSpPr>
            <p:spPr>
              <a:xfrm>
                <a:off x="9182715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Gerader Verbinder 19"/>
              <p:cNvCxnSpPr/>
              <p:nvPr/>
            </p:nvCxnSpPr>
            <p:spPr>
              <a:xfrm>
                <a:off x="7830993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Gerader Verbinder 20"/>
              <p:cNvCxnSpPr/>
              <p:nvPr/>
            </p:nvCxnSpPr>
            <p:spPr>
              <a:xfrm>
                <a:off x="6471320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Gerader Verbinder 21"/>
              <p:cNvCxnSpPr/>
              <p:nvPr/>
            </p:nvCxnSpPr>
            <p:spPr>
              <a:xfrm>
                <a:off x="5119598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Gerader Verbinder 22"/>
              <p:cNvCxnSpPr/>
              <p:nvPr/>
            </p:nvCxnSpPr>
            <p:spPr>
              <a:xfrm>
                <a:off x="3775828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Gerader Verbinder 23"/>
              <p:cNvCxnSpPr/>
              <p:nvPr/>
            </p:nvCxnSpPr>
            <p:spPr>
              <a:xfrm>
                <a:off x="2496993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Gerader Verbinder 24"/>
              <p:cNvCxnSpPr/>
              <p:nvPr/>
            </p:nvCxnSpPr>
            <p:spPr>
              <a:xfrm>
                <a:off x="1200931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Textfeld 26"/>
            <p:cNvSpPr txBox="1"/>
            <p:nvPr/>
          </p:nvSpPr>
          <p:spPr>
            <a:xfrm>
              <a:off x="535789" y="1789460"/>
              <a:ext cx="106788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latin typeface="Consolas" panose="020B0609020204030204" pitchFamily="49" charset="0"/>
                </a:rPr>
                <a:t> 31   30   29   28    27   26   25   24    23   22   21    20   19    18   17    16</a:t>
              </a:r>
              <a:endParaRPr lang="de-DE" dirty="0">
                <a:latin typeface="Consolas" panose="020B0609020204030204" pitchFamily="49" charset="0"/>
              </a:endParaRPr>
            </a:p>
          </p:txBody>
        </p:sp>
        <p:sp>
          <p:nvSpPr>
            <p:cNvPr id="28" name="Textfeld 27"/>
            <p:cNvSpPr txBox="1"/>
            <p:nvPr/>
          </p:nvSpPr>
          <p:spPr>
            <a:xfrm>
              <a:off x="535788" y="2158792"/>
              <a:ext cx="1076848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dirty="0" smtClean="0">
                  <a:latin typeface="Consolas" panose="020B0609020204030204" pitchFamily="49" charset="0"/>
                </a:rPr>
                <a:t>MODER15[1:0] MODER14[1:0] MODER13[1:0] MODER12[1:0]  MODER11[1:0]  MODER10[1:0]  MODER9[1:0]   MODER8[1:0</a:t>
              </a:r>
              <a:r>
                <a:rPr lang="de-DE" sz="1400" dirty="0">
                  <a:latin typeface="Consolas" panose="020B0609020204030204" pitchFamily="49" charset="0"/>
                </a:rPr>
                <a:t>]</a:t>
              </a:r>
              <a:r>
                <a:rPr lang="de-DE" sz="1400" dirty="0" smtClean="0">
                  <a:latin typeface="Consolas" panose="020B0609020204030204" pitchFamily="49" charset="0"/>
                </a:rPr>
                <a:t> </a:t>
              </a:r>
              <a:endParaRPr lang="de-DE" sz="1400" dirty="0">
                <a:latin typeface="Consolas" panose="020B0609020204030204" pitchFamily="49" charset="0"/>
              </a:endParaRPr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535788" y="2931678"/>
            <a:ext cx="10768481" cy="1077685"/>
            <a:chOff x="535788" y="1789460"/>
            <a:chExt cx="10768481" cy="1077685"/>
          </a:xfrm>
        </p:grpSpPr>
        <p:grpSp>
          <p:nvGrpSpPr>
            <p:cNvPr id="31" name="Gruppieren 30"/>
            <p:cNvGrpSpPr/>
            <p:nvPr/>
          </p:nvGrpSpPr>
          <p:grpSpPr>
            <a:xfrm>
              <a:off x="535789" y="2094259"/>
              <a:ext cx="10678886" cy="772886"/>
              <a:chOff x="555171" y="2133600"/>
              <a:chExt cx="10678886" cy="772886"/>
            </a:xfrm>
          </p:grpSpPr>
          <p:sp>
            <p:nvSpPr>
              <p:cNvPr id="34" name="Rechteck 33"/>
              <p:cNvSpPr/>
              <p:nvPr/>
            </p:nvSpPr>
            <p:spPr>
              <a:xfrm>
                <a:off x="555171" y="2133600"/>
                <a:ext cx="10678886" cy="772886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35" name="Gerader Verbinder 34"/>
              <p:cNvCxnSpPr>
                <a:stCxn id="34" idx="1"/>
                <a:endCxn id="34" idx="3"/>
              </p:cNvCxnSpPr>
              <p:nvPr/>
            </p:nvCxnSpPr>
            <p:spPr>
              <a:xfrm>
                <a:off x="555171" y="2520043"/>
                <a:ext cx="10678886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Gerader Verbinder 35"/>
              <p:cNvCxnSpPr/>
              <p:nvPr/>
            </p:nvCxnSpPr>
            <p:spPr>
              <a:xfrm>
                <a:off x="1839686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Gerader Verbinder 36"/>
              <p:cNvCxnSpPr/>
              <p:nvPr/>
            </p:nvCxnSpPr>
            <p:spPr>
              <a:xfrm>
                <a:off x="3149599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Gerader Verbinder 37"/>
              <p:cNvCxnSpPr/>
              <p:nvPr/>
            </p:nvCxnSpPr>
            <p:spPr>
              <a:xfrm>
                <a:off x="4430487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Gerader Verbinder 38"/>
              <p:cNvCxnSpPr/>
              <p:nvPr/>
            </p:nvCxnSpPr>
            <p:spPr>
              <a:xfrm>
                <a:off x="5791200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Gerader Verbinder 39"/>
              <p:cNvCxnSpPr/>
              <p:nvPr/>
            </p:nvCxnSpPr>
            <p:spPr>
              <a:xfrm>
                <a:off x="7129340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Gerader Verbinder 40"/>
              <p:cNvCxnSpPr/>
              <p:nvPr/>
            </p:nvCxnSpPr>
            <p:spPr>
              <a:xfrm>
                <a:off x="8504204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Gerader Verbinder 41"/>
              <p:cNvCxnSpPr/>
              <p:nvPr/>
            </p:nvCxnSpPr>
            <p:spPr>
              <a:xfrm>
                <a:off x="9865202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Gerader Verbinder 42"/>
              <p:cNvCxnSpPr/>
              <p:nvPr/>
            </p:nvCxnSpPr>
            <p:spPr>
              <a:xfrm>
                <a:off x="10549014" y="2520848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Gerader Verbinder 43"/>
              <p:cNvCxnSpPr/>
              <p:nvPr/>
            </p:nvCxnSpPr>
            <p:spPr>
              <a:xfrm>
                <a:off x="9182715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Gerader Verbinder 44"/>
              <p:cNvCxnSpPr/>
              <p:nvPr/>
            </p:nvCxnSpPr>
            <p:spPr>
              <a:xfrm>
                <a:off x="7830993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Gerader Verbinder 45"/>
              <p:cNvCxnSpPr/>
              <p:nvPr/>
            </p:nvCxnSpPr>
            <p:spPr>
              <a:xfrm>
                <a:off x="6471320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Gerader Verbinder 46"/>
              <p:cNvCxnSpPr/>
              <p:nvPr/>
            </p:nvCxnSpPr>
            <p:spPr>
              <a:xfrm>
                <a:off x="5119598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Gerader Verbinder 47"/>
              <p:cNvCxnSpPr/>
              <p:nvPr/>
            </p:nvCxnSpPr>
            <p:spPr>
              <a:xfrm>
                <a:off x="3775828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Gerader Verbinder 48"/>
              <p:cNvCxnSpPr/>
              <p:nvPr/>
            </p:nvCxnSpPr>
            <p:spPr>
              <a:xfrm>
                <a:off x="2496993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Gerader Verbinder 49"/>
              <p:cNvCxnSpPr/>
              <p:nvPr/>
            </p:nvCxnSpPr>
            <p:spPr>
              <a:xfrm>
                <a:off x="1200931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Textfeld 31"/>
            <p:cNvSpPr txBox="1"/>
            <p:nvPr/>
          </p:nvSpPr>
          <p:spPr>
            <a:xfrm>
              <a:off x="535789" y="1789460"/>
              <a:ext cx="106788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latin typeface="Consolas" panose="020B0609020204030204" pitchFamily="49" charset="0"/>
                </a:rPr>
                <a:t> 15   14   13   12    11   10    9    8     7    6    5     4    3     2    1     0</a:t>
              </a:r>
              <a:endParaRPr lang="de-DE" dirty="0">
                <a:latin typeface="Consolas" panose="020B0609020204030204" pitchFamily="49" charset="0"/>
              </a:endParaRPr>
            </a:p>
          </p:txBody>
        </p:sp>
        <p:sp>
          <p:nvSpPr>
            <p:cNvPr id="33" name="Textfeld 32"/>
            <p:cNvSpPr txBox="1"/>
            <p:nvPr/>
          </p:nvSpPr>
          <p:spPr>
            <a:xfrm>
              <a:off x="535788" y="2158792"/>
              <a:ext cx="1076848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dirty="0" smtClean="0">
                  <a:latin typeface="Consolas" panose="020B0609020204030204" pitchFamily="49" charset="0"/>
                </a:rPr>
                <a:t>MODER7[1:0]  MODER6[1:0]  MODER5[1:0]  MODER4[1:0]   MODER3[1:0]   MODER2[1:0]   MODER1[1:0]   MODER0[1:0</a:t>
              </a:r>
              <a:r>
                <a:rPr lang="de-DE" sz="1400" dirty="0">
                  <a:latin typeface="Consolas" panose="020B0609020204030204" pitchFamily="49" charset="0"/>
                </a:rPr>
                <a:t>]</a:t>
              </a:r>
              <a:r>
                <a:rPr lang="de-DE" sz="1400" dirty="0" smtClean="0">
                  <a:latin typeface="Consolas" panose="020B0609020204030204" pitchFamily="49" charset="0"/>
                </a:rPr>
                <a:t> </a:t>
              </a:r>
              <a:endParaRPr lang="de-DE" sz="1400" dirty="0">
                <a:latin typeface="Consolas" panose="020B0609020204030204" pitchFamily="49" charset="0"/>
              </a:endParaRPr>
            </a:p>
          </p:txBody>
        </p:sp>
      </p:grpSp>
      <p:graphicFrame>
        <p:nvGraphicFramePr>
          <p:cNvPr id="51" name="Tabelle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6737756"/>
              </p:ext>
            </p:extLst>
          </p:nvPr>
        </p:nvGraphicFramePr>
        <p:xfrm>
          <a:off x="535789" y="4378696"/>
          <a:ext cx="3990492" cy="1989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0164"/>
                <a:gridCol w="1330164"/>
                <a:gridCol w="1330164"/>
              </a:tblGrid>
              <a:tr h="397943">
                <a:tc>
                  <a:txBody>
                    <a:bodyPr/>
                    <a:lstStyle/>
                    <a:p>
                      <a:pPr algn="ctr"/>
                      <a:r>
                        <a:rPr lang="de-DE" dirty="0" err="1" smtClean="0">
                          <a:solidFill>
                            <a:schemeClr val="tx1"/>
                          </a:solidFill>
                        </a:rPr>
                        <a:t>MODERx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   [ 1 :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  0]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7943"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Eingang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7943"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Ausgang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7943">
                <a:tc>
                  <a:txBody>
                    <a:bodyPr/>
                    <a:lstStyle/>
                    <a:p>
                      <a:pPr algn="ctr"/>
                      <a:r>
                        <a:rPr lang="de-DE" dirty="0" err="1" smtClean="0">
                          <a:solidFill>
                            <a:schemeClr val="tx1"/>
                          </a:solidFill>
                        </a:rPr>
                        <a:t>Alternate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7943"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Analog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2" name="Rechteck 51"/>
          <p:cNvSpPr/>
          <p:nvPr/>
        </p:nvSpPr>
        <p:spPr>
          <a:xfrm>
            <a:off x="4846320" y="4743450"/>
            <a:ext cx="2788920" cy="3429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Input Data Register IDR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53" name="Rechteck 52"/>
          <p:cNvSpPr/>
          <p:nvPr/>
        </p:nvSpPr>
        <p:spPr>
          <a:xfrm>
            <a:off x="10184129" y="4743450"/>
            <a:ext cx="1030545" cy="3429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Portpin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55" name="Gerade Verbindung mit Pfeil 54"/>
          <p:cNvCxnSpPr>
            <a:stCxn id="53" idx="1"/>
            <a:endCxn id="52" idx="3"/>
          </p:cNvCxnSpPr>
          <p:nvPr/>
        </p:nvCxnSpPr>
        <p:spPr>
          <a:xfrm flipH="1">
            <a:off x="7635240" y="4914900"/>
            <a:ext cx="2548889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hteck 55"/>
          <p:cNvSpPr/>
          <p:nvPr/>
        </p:nvSpPr>
        <p:spPr>
          <a:xfrm>
            <a:off x="4846320" y="5170170"/>
            <a:ext cx="2788920" cy="3429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Output Data Register ODR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57" name="Rechteck 56"/>
          <p:cNvSpPr/>
          <p:nvPr/>
        </p:nvSpPr>
        <p:spPr>
          <a:xfrm>
            <a:off x="10184129" y="5170170"/>
            <a:ext cx="1030545" cy="3429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Portpin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58" name="Gerade Verbindung mit Pfeil 57"/>
          <p:cNvCxnSpPr>
            <a:stCxn id="57" idx="1"/>
            <a:endCxn id="56" idx="3"/>
          </p:cNvCxnSpPr>
          <p:nvPr/>
        </p:nvCxnSpPr>
        <p:spPr>
          <a:xfrm flipH="1">
            <a:off x="7635240" y="5341620"/>
            <a:ext cx="2548889" cy="0"/>
          </a:xfrm>
          <a:prstGeom prst="straightConnector1">
            <a:avLst/>
          </a:prstGeom>
          <a:ln w="19050">
            <a:solidFill>
              <a:srgbClr val="FF0000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hteck 60"/>
          <p:cNvSpPr/>
          <p:nvPr/>
        </p:nvSpPr>
        <p:spPr>
          <a:xfrm>
            <a:off x="4846320" y="5589269"/>
            <a:ext cx="2788920" cy="3429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S</a:t>
            </a:r>
            <a:r>
              <a:rPr lang="de-DE" dirty="0" smtClean="0">
                <a:solidFill>
                  <a:schemeClr val="tx1"/>
                </a:solidFill>
              </a:rPr>
              <a:t>pezialfunktion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10184129" y="5589269"/>
            <a:ext cx="1030545" cy="3429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Portpin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63" name="Gerade Verbindung mit Pfeil 62"/>
          <p:cNvCxnSpPr>
            <a:stCxn id="62" idx="1"/>
            <a:endCxn id="61" idx="3"/>
          </p:cNvCxnSpPr>
          <p:nvPr/>
        </p:nvCxnSpPr>
        <p:spPr>
          <a:xfrm flipH="1">
            <a:off x="7635240" y="5760719"/>
            <a:ext cx="2548889" cy="0"/>
          </a:xfrm>
          <a:prstGeom prst="straightConnector1">
            <a:avLst/>
          </a:prstGeom>
          <a:ln w="19050">
            <a:solidFill>
              <a:srgbClr val="FF0000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hteck 63"/>
          <p:cNvSpPr/>
          <p:nvPr/>
        </p:nvSpPr>
        <p:spPr>
          <a:xfrm>
            <a:off x="4846320" y="6025512"/>
            <a:ext cx="2788920" cy="342900"/>
          </a:xfrm>
          <a:prstGeom prst="rect">
            <a:avLst/>
          </a:prstGeom>
          <a:noFill/>
          <a:ln w="19050">
            <a:solidFill>
              <a:srgbClr val="FF0000"/>
            </a:solidFill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Analogeingang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5" name="Rechteck 64"/>
          <p:cNvSpPr/>
          <p:nvPr/>
        </p:nvSpPr>
        <p:spPr>
          <a:xfrm>
            <a:off x="10184129" y="6025512"/>
            <a:ext cx="1030545" cy="342900"/>
          </a:xfrm>
          <a:prstGeom prst="rect">
            <a:avLst/>
          </a:prstGeom>
          <a:noFill/>
          <a:ln w="19050">
            <a:solidFill>
              <a:srgbClr val="FF0000"/>
            </a:solidFill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Portpin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66" name="Gerade Verbindung mit Pfeil 65"/>
          <p:cNvCxnSpPr>
            <a:stCxn id="65" idx="1"/>
            <a:endCxn id="64" idx="3"/>
          </p:cNvCxnSpPr>
          <p:nvPr/>
        </p:nvCxnSpPr>
        <p:spPr>
          <a:xfrm flipH="1">
            <a:off x="7635240" y="6196962"/>
            <a:ext cx="2548889" cy="0"/>
          </a:xfrm>
          <a:prstGeom prst="straightConnector1">
            <a:avLst/>
          </a:prstGeom>
          <a:ln w="19050">
            <a:solidFill>
              <a:srgbClr val="FF0000"/>
            </a:solidFill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Legende mit Linie 1 59"/>
          <p:cNvSpPr/>
          <p:nvPr/>
        </p:nvSpPr>
        <p:spPr>
          <a:xfrm>
            <a:off x="5489600" y="2270983"/>
            <a:ext cx="2736235" cy="1535224"/>
          </a:xfrm>
          <a:prstGeom prst="borderCallout1">
            <a:avLst>
              <a:gd name="adj1" fmla="val 99915"/>
              <a:gd name="adj2" fmla="val 98655"/>
              <a:gd name="adj3" fmla="val 112233"/>
              <a:gd name="adj4" fmla="val 113016"/>
            </a:avLst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Bit 1 und 0 gehören zu </a:t>
            </a:r>
            <a:r>
              <a:rPr lang="de-DE" sz="2400" dirty="0" err="1" smtClean="0">
                <a:solidFill>
                  <a:srgbClr val="FF0000"/>
                </a:solidFill>
              </a:rPr>
              <a:t>Portpin</a:t>
            </a:r>
            <a:r>
              <a:rPr lang="de-DE" sz="2400" dirty="0" smtClean="0">
                <a:solidFill>
                  <a:srgbClr val="FF0000"/>
                </a:solidFill>
              </a:rPr>
              <a:t> 0 z.B. PB0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67" name="Google Shape;3163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666267" y="3348891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828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710"/>
    </mc:Choice>
    <mc:Fallback xmlns="">
      <p:transition spd="slow" advTm="77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367620"/>
            <a:ext cx="3164114" cy="53226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Ports konfigurieren</a:t>
            </a:r>
            <a:endParaRPr lang="de-DE" sz="2400" dirty="0"/>
          </a:p>
        </p:txBody>
      </p:sp>
      <p:sp>
        <p:nvSpPr>
          <p:cNvPr id="6" name="Textfeld 5"/>
          <p:cNvSpPr txBox="1"/>
          <p:nvPr/>
        </p:nvSpPr>
        <p:spPr>
          <a:xfrm>
            <a:off x="333828" y="1204685"/>
            <a:ext cx="114116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/>
              <a:t>2</a:t>
            </a:r>
            <a:r>
              <a:rPr lang="de-DE" sz="3200" dirty="0" smtClean="0"/>
              <a:t>. Eingang oder Ausgang oder sonst was: Das Moderegister MODER</a:t>
            </a:r>
            <a:endParaRPr lang="de-DE" sz="3200" dirty="0"/>
          </a:p>
        </p:txBody>
      </p:sp>
      <p:grpSp>
        <p:nvGrpSpPr>
          <p:cNvPr id="29" name="Gruppieren 28"/>
          <p:cNvGrpSpPr/>
          <p:nvPr/>
        </p:nvGrpSpPr>
        <p:grpSpPr>
          <a:xfrm>
            <a:off x="535788" y="1789460"/>
            <a:ext cx="10768481" cy="1077685"/>
            <a:chOff x="535788" y="1789460"/>
            <a:chExt cx="10768481" cy="1077685"/>
          </a:xfrm>
        </p:grpSpPr>
        <p:grpSp>
          <p:nvGrpSpPr>
            <p:cNvPr id="26" name="Gruppieren 25"/>
            <p:cNvGrpSpPr/>
            <p:nvPr/>
          </p:nvGrpSpPr>
          <p:grpSpPr>
            <a:xfrm>
              <a:off x="535789" y="2094259"/>
              <a:ext cx="10678886" cy="772886"/>
              <a:chOff x="555171" y="2133600"/>
              <a:chExt cx="10678886" cy="772886"/>
            </a:xfrm>
          </p:grpSpPr>
          <p:sp>
            <p:nvSpPr>
              <p:cNvPr id="4" name="Rechteck 3"/>
              <p:cNvSpPr/>
              <p:nvPr/>
            </p:nvSpPr>
            <p:spPr>
              <a:xfrm>
                <a:off x="555171" y="2133600"/>
                <a:ext cx="10678886" cy="772886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8" name="Gerader Verbinder 7"/>
              <p:cNvCxnSpPr>
                <a:stCxn id="4" idx="1"/>
                <a:endCxn id="4" idx="3"/>
              </p:cNvCxnSpPr>
              <p:nvPr/>
            </p:nvCxnSpPr>
            <p:spPr>
              <a:xfrm>
                <a:off x="555171" y="2520043"/>
                <a:ext cx="10678886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Gerader Verbinder 9"/>
              <p:cNvCxnSpPr/>
              <p:nvPr/>
            </p:nvCxnSpPr>
            <p:spPr>
              <a:xfrm>
                <a:off x="1839686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Gerader Verbinder 10"/>
              <p:cNvCxnSpPr/>
              <p:nvPr/>
            </p:nvCxnSpPr>
            <p:spPr>
              <a:xfrm>
                <a:off x="3149599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Gerader Verbinder 11"/>
              <p:cNvCxnSpPr/>
              <p:nvPr/>
            </p:nvCxnSpPr>
            <p:spPr>
              <a:xfrm>
                <a:off x="4430487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Gerader Verbinder 12"/>
              <p:cNvCxnSpPr/>
              <p:nvPr/>
            </p:nvCxnSpPr>
            <p:spPr>
              <a:xfrm>
                <a:off x="5791200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Gerader Verbinder 13"/>
              <p:cNvCxnSpPr/>
              <p:nvPr/>
            </p:nvCxnSpPr>
            <p:spPr>
              <a:xfrm>
                <a:off x="7129340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Gerader Verbinder 14"/>
              <p:cNvCxnSpPr/>
              <p:nvPr/>
            </p:nvCxnSpPr>
            <p:spPr>
              <a:xfrm>
                <a:off x="8504204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Gerader Verbinder 15"/>
              <p:cNvCxnSpPr/>
              <p:nvPr/>
            </p:nvCxnSpPr>
            <p:spPr>
              <a:xfrm>
                <a:off x="9865202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Gerader Verbinder 16"/>
              <p:cNvCxnSpPr/>
              <p:nvPr/>
            </p:nvCxnSpPr>
            <p:spPr>
              <a:xfrm>
                <a:off x="10549014" y="2520848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Gerader Verbinder 18"/>
              <p:cNvCxnSpPr/>
              <p:nvPr/>
            </p:nvCxnSpPr>
            <p:spPr>
              <a:xfrm>
                <a:off x="9182715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Gerader Verbinder 19"/>
              <p:cNvCxnSpPr/>
              <p:nvPr/>
            </p:nvCxnSpPr>
            <p:spPr>
              <a:xfrm>
                <a:off x="7830993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Gerader Verbinder 20"/>
              <p:cNvCxnSpPr/>
              <p:nvPr/>
            </p:nvCxnSpPr>
            <p:spPr>
              <a:xfrm>
                <a:off x="6471320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Gerader Verbinder 21"/>
              <p:cNvCxnSpPr/>
              <p:nvPr/>
            </p:nvCxnSpPr>
            <p:spPr>
              <a:xfrm>
                <a:off x="5119598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Gerader Verbinder 22"/>
              <p:cNvCxnSpPr/>
              <p:nvPr/>
            </p:nvCxnSpPr>
            <p:spPr>
              <a:xfrm>
                <a:off x="3775828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Gerader Verbinder 23"/>
              <p:cNvCxnSpPr/>
              <p:nvPr/>
            </p:nvCxnSpPr>
            <p:spPr>
              <a:xfrm>
                <a:off x="2496993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Gerader Verbinder 24"/>
              <p:cNvCxnSpPr/>
              <p:nvPr/>
            </p:nvCxnSpPr>
            <p:spPr>
              <a:xfrm>
                <a:off x="1200931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Textfeld 26"/>
            <p:cNvSpPr txBox="1"/>
            <p:nvPr/>
          </p:nvSpPr>
          <p:spPr>
            <a:xfrm>
              <a:off x="535789" y="1789460"/>
              <a:ext cx="106788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latin typeface="Consolas" panose="020B0609020204030204" pitchFamily="49" charset="0"/>
                </a:rPr>
                <a:t> 31   30   29   28    27   26   25   24    23   22   21    20   19    18   17    16</a:t>
              </a:r>
              <a:endParaRPr lang="de-DE" dirty="0">
                <a:latin typeface="Consolas" panose="020B0609020204030204" pitchFamily="49" charset="0"/>
              </a:endParaRPr>
            </a:p>
          </p:txBody>
        </p:sp>
        <p:sp>
          <p:nvSpPr>
            <p:cNvPr id="28" name="Textfeld 27"/>
            <p:cNvSpPr txBox="1"/>
            <p:nvPr/>
          </p:nvSpPr>
          <p:spPr>
            <a:xfrm>
              <a:off x="535788" y="2158792"/>
              <a:ext cx="1076848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dirty="0" smtClean="0">
                  <a:latin typeface="Consolas" panose="020B0609020204030204" pitchFamily="49" charset="0"/>
                </a:rPr>
                <a:t>MODER15[1:0] MODER14[1:0] MODER13[1:0] MODER12[1:0]  MODER11[1:0]  MODER10[1:0]  MODER9[1:0]   MODER8[1:0</a:t>
              </a:r>
              <a:r>
                <a:rPr lang="de-DE" sz="1400" dirty="0">
                  <a:latin typeface="Consolas" panose="020B0609020204030204" pitchFamily="49" charset="0"/>
                </a:rPr>
                <a:t>]</a:t>
              </a:r>
              <a:r>
                <a:rPr lang="de-DE" sz="1400" dirty="0" smtClean="0">
                  <a:latin typeface="Consolas" panose="020B0609020204030204" pitchFamily="49" charset="0"/>
                </a:rPr>
                <a:t> </a:t>
              </a:r>
              <a:endParaRPr lang="de-DE" sz="1400" dirty="0">
                <a:latin typeface="Consolas" panose="020B0609020204030204" pitchFamily="49" charset="0"/>
              </a:endParaRPr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535788" y="2931678"/>
            <a:ext cx="10768481" cy="1077685"/>
            <a:chOff x="535788" y="1789460"/>
            <a:chExt cx="10768481" cy="1077685"/>
          </a:xfrm>
        </p:grpSpPr>
        <p:grpSp>
          <p:nvGrpSpPr>
            <p:cNvPr id="31" name="Gruppieren 30"/>
            <p:cNvGrpSpPr/>
            <p:nvPr/>
          </p:nvGrpSpPr>
          <p:grpSpPr>
            <a:xfrm>
              <a:off x="535789" y="2094259"/>
              <a:ext cx="10678886" cy="772886"/>
              <a:chOff x="555171" y="2133600"/>
              <a:chExt cx="10678886" cy="772886"/>
            </a:xfrm>
          </p:grpSpPr>
          <p:sp>
            <p:nvSpPr>
              <p:cNvPr id="34" name="Rechteck 33"/>
              <p:cNvSpPr/>
              <p:nvPr/>
            </p:nvSpPr>
            <p:spPr>
              <a:xfrm>
                <a:off x="555171" y="2133600"/>
                <a:ext cx="10678886" cy="772886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35" name="Gerader Verbinder 34"/>
              <p:cNvCxnSpPr>
                <a:stCxn id="34" idx="1"/>
                <a:endCxn id="34" idx="3"/>
              </p:cNvCxnSpPr>
              <p:nvPr/>
            </p:nvCxnSpPr>
            <p:spPr>
              <a:xfrm>
                <a:off x="555171" y="2520043"/>
                <a:ext cx="10678886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Gerader Verbinder 35"/>
              <p:cNvCxnSpPr/>
              <p:nvPr/>
            </p:nvCxnSpPr>
            <p:spPr>
              <a:xfrm>
                <a:off x="1839686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Gerader Verbinder 36"/>
              <p:cNvCxnSpPr/>
              <p:nvPr/>
            </p:nvCxnSpPr>
            <p:spPr>
              <a:xfrm>
                <a:off x="3149599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Gerader Verbinder 37"/>
              <p:cNvCxnSpPr/>
              <p:nvPr/>
            </p:nvCxnSpPr>
            <p:spPr>
              <a:xfrm>
                <a:off x="4430487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Gerader Verbinder 38"/>
              <p:cNvCxnSpPr/>
              <p:nvPr/>
            </p:nvCxnSpPr>
            <p:spPr>
              <a:xfrm>
                <a:off x="5791200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Gerader Verbinder 39"/>
              <p:cNvCxnSpPr/>
              <p:nvPr/>
            </p:nvCxnSpPr>
            <p:spPr>
              <a:xfrm>
                <a:off x="7129340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Gerader Verbinder 40"/>
              <p:cNvCxnSpPr/>
              <p:nvPr/>
            </p:nvCxnSpPr>
            <p:spPr>
              <a:xfrm>
                <a:off x="8504204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Gerader Verbinder 41"/>
              <p:cNvCxnSpPr/>
              <p:nvPr/>
            </p:nvCxnSpPr>
            <p:spPr>
              <a:xfrm>
                <a:off x="9865202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Gerader Verbinder 42"/>
              <p:cNvCxnSpPr/>
              <p:nvPr/>
            </p:nvCxnSpPr>
            <p:spPr>
              <a:xfrm>
                <a:off x="10549014" y="2520848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Gerader Verbinder 43"/>
              <p:cNvCxnSpPr/>
              <p:nvPr/>
            </p:nvCxnSpPr>
            <p:spPr>
              <a:xfrm>
                <a:off x="9182715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Gerader Verbinder 44"/>
              <p:cNvCxnSpPr/>
              <p:nvPr/>
            </p:nvCxnSpPr>
            <p:spPr>
              <a:xfrm>
                <a:off x="7830993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Gerader Verbinder 45"/>
              <p:cNvCxnSpPr/>
              <p:nvPr/>
            </p:nvCxnSpPr>
            <p:spPr>
              <a:xfrm>
                <a:off x="6471320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Gerader Verbinder 46"/>
              <p:cNvCxnSpPr/>
              <p:nvPr/>
            </p:nvCxnSpPr>
            <p:spPr>
              <a:xfrm>
                <a:off x="5119598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Gerader Verbinder 47"/>
              <p:cNvCxnSpPr/>
              <p:nvPr/>
            </p:nvCxnSpPr>
            <p:spPr>
              <a:xfrm>
                <a:off x="3775828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Gerader Verbinder 48"/>
              <p:cNvCxnSpPr/>
              <p:nvPr/>
            </p:nvCxnSpPr>
            <p:spPr>
              <a:xfrm>
                <a:off x="2496993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Gerader Verbinder 49"/>
              <p:cNvCxnSpPr/>
              <p:nvPr/>
            </p:nvCxnSpPr>
            <p:spPr>
              <a:xfrm>
                <a:off x="1200931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Textfeld 31"/>
            <p:cNvSpPr txBox="1"/>
            <p:nvPr/>
          </p:nvSpPr>
          <p:spPr>
            <a:xfrm>
              <a:off x="535789" y="1789460"/>
              <a:ext cx="106788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latin typeface="Consolas" panose="020B0609020204030204" pitchFamily="49" charset="0"/>
                </a:rPr>
                <a:t> 15   14   13   12    11   10    9    8     7    6    5     4    3     2    1     0</a:t>
              </a:r>
              <a:endParaRPr lang="de-DE" dirty="0">
                <a:latin typeface="Consolas" panose="020B0609020204030204" pitchFamily="49" charset="0"/>
              </a:endParaRPr>
            </a:p>
          </p:txBody>
        </p:sp>
        <p:sp>
          <p:nvSpPr>
            <p:cNvPr id="33" name="Textfeld 32"/>
            <p:cNvSpPr txBox="1"/>
            <p:nvPr/>
          </p:nvSpPr>
          <p:spPr>
            <a:xfrm>
              <a:off x="535788" y="2158792"/>
              <a:ext cx="1076848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dirty="0" smtClean="0">
                  <a:latin typeface="Consolas" panose="020B0609020204030204" pitchFamily="49" charset="0"/>
                </a:rPr>
                <a:t>MODER7[1:0]  MODER6[1:0]  MODER5[1:0]  MODER4[1:0]   MODER3[1:0]   MODER2[1:0]   MODER1[1:0]   MODER0[1:0</a:t>
              </a:r>
              <a:r>
                <a:rPr lang="de-DE" sz="1400" dirty="0">
                  <a:latin typeface="Consolas" panose="020B0609020204030204" pitchFamily="49" charset="0"/>
                </a:rPr>
                <a:t>]</a:t>
              </a:r>
              <a:r>
                <a:rPr lang="de-DE" sz="1400" dirty="0" smtClean="0">
                  <a:latin typeface="Consolas" panose="020B0609020204030204" pitchFamily="49" charset="0"/>
                </a:rPr>
                <a:t> </a:t>
              </a:r>
              <a:endParaRPr lang="de-DE" sz="1400" dirty="0">
                <a:latin typeface="Consolas" panose="020B0609020204030204" pitchFamily="49" charset="0"/>
              </a:endParaRPr>
            </a:p>
          </p:txBody>
        </p:sp>
      </p:grpSp>
      <p:graphicFrame>
        <p:nvGraphicFramePr>
          <p:cNvPr id="51" name="Tabelle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6737756"/>
              </p:ext>
            </p:extLst>
          </p:nvPr>
        </p:nvGraphicFramePr>
        <p:xfrm>
          <a:off x="535789" y="4378696"/>
          <a:ext cx="3990492" cy="1989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0164"/>
                <a:gridCol w="1330164"/>
                <a:gridCol w="1330164"/>
              </a:tblGrid>
              <a:tr h="397943">
                <a:tc>
                  <a:txBody>
                    <a:bodyPr/>
                    <a:lstStyle/>
                    <a:p>
                      <a:pPr algn="ctr"/>
                      <a:r>
                        <a:rPr lang="de-DE" dirty="0" err="1" smtClean="0">
                          <a:solidFill>
                            <a:schemeClr val="tx1"/>
                          </a:solidFill>
                        </a:rPr>
                        <a:t>MODERx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   [ 1 :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  0]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7943"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Eingang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7943"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Ausgang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7943">
                <a:tc>
                  <a:txBody>
                    <a:bodyPr/>
                    <a:lstStyle/>
                    <a:p>
                      <a:pPr algn="ctr"/>
                      <a:r>
                        <a:rPr lang="de-DE" dirty="0" err="1" smtClean="0">
                          <a:solidFill>
                            <a:schemeClr val="tx1"/>
                          </a:solidFill>
                        </a:rPr>
                        <a:t>Alternate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7943"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Analog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2" name="Rechteck 51"/>
          <p:cNvSpPr/>
          <p:nvPr/>
        </p:nvSpPr>
        <p:spPr>
          <a:xfrm>
            <a:off x="4846320" y="4743450"/>
            <a:ext cx="2788920" cy="3429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Input Data Register IDR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53" name="Rechteck 52"/>
          <p:cNvSpPr/>
          <p:nvPr/>
        </p:nvSpPr>
        <p:spPr>
          <a:xfrm>
            <a:off x="10184129" y="4743450"/>
            <a:ext cx="1030545" cy="3429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Portpin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55" name="Gerade Verbindung mit Pfeil 54"/>
          <p:cNvCxnSpPr>
            <a:stCxn id="53" idx="1"/>
            <a:endCxn id="52" idx="3"/>
          </p:cNvCxnSpPr>
          <p:nvPr/>
        </p:nvCxnSpPr>
        <p:spPr>
          <a:xfrm flipH="1">
            <a:off x="7635240" y="4914900"/>
            <a:ext cx="2548889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hteck 55"/>
          <p:cNvSpPr/>
          <p:nvPr/>
        </p:nvSpPr>
        <p:spPr>
          <a:xfrm>
            <a:off x="4846320" y="5170170"/>
            <a:ext cx="2788920" cy="3429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Output Data Register ODR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57" name="Rechteck 56"/>
          <p:cNvSpPr/>
          <p:nvPr/>
        </p:nvSpPr>
        <p:spPr>
          <a:xfrm>
            <a:off x="10184129" y="5170170"/>
            <a:ext cx="1030545" cy="3429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Portpin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58" name="Gerade Verbindung mit Pfeil 57"/>
          <p:cNvCxnSpPr>
            <a:stCxn id="57" idx="1"/>
            <a:endCxn id="56" idx="3"/>
          </p:cNvCxnSpPr>
          <p:nvPr/>
        </p:nvCxnSpPr>
        <p:spPr>
          <a:xfrm flipH="1">
            <a:off x="7635240" y="5341620"/>
            <a:ext cx="2548889" cy="0"/>
          </a:xfrm>
          <a:prstGeom prst="straightConnector1">
            <a:avLst/>
          </a:prstGeom>
          <a:ln w="19050">
            <a:solidFill>
              <a:srgbClr val="FF0000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hteck 60"/>
          <p:cNvSpPr/>
          <p:nvPr/>
        </p:nvSpPr>
        <p:spPr>
          <a:xfrm>
            <a:off x="4846320" y="5589269"/>
            <a:ext cx="2788920" cy="3429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S</a:t>
            </a:r>
            <a:r>
              <a:rPr lang="de-DE" dirty="0" smtClean="0">
                <a:solidFill>
                  <a:schemeClr val="tx1"/>
                </a:solidFill>
              </a:rPr>
              <a:t>pezialfunktion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10184129" y="5589269"/>
            <a:ext cx="1030545" cy="3429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Portpin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63" name="Gerade Verbindung mit Pfeil 62"/>
          <p:cNvCxnSpPr>
            <a:stCxn id="62" idx="1"/>
            <a:endCxn id="61" idx="3"/>
          </p:cNvCxnSpPr>
          <p:nvPr/>
        </p:nvCxnSpPr>
        <p:spPr>
          <a:xfrm flipH="1">
            <a:off x="7635240" y="5760719"/>
            <a:ext cx="2548889" cy="0"/>
          </a:xfrm>
          <a:prstGeom prst="straightConnector1">
            <a:avLst/>
          </a:prstGeom>
          <a:ln w="19050">
            <a:solidFill>
              <a:srgbClr val="FF0000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hteck 63"/>
          <p:cNvSpPr/>
          <p:nvPr/>
        </p:nvSpPr>
        <p:spPr>
          <a:xfrm>
            <a:off x="4846320" y="6025512"/>
            <a:ext cx="2788920" cy="342900"/>
          </a:xfrm>
          <a:prstGeom prst="rect">
            <a:avLst/>
          </a:prstGeom>
          <a:noFill/>
          <a:ln w="19050">
            <a:solidFill>
              <a:srgbClr val="FF0000"/>
            </a:solidFill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Analogeingang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5" name="Rechteck 64"/>
          <p:cNvSpPr/>
          <p:nvPr/>
        </p:nvSpPr>
        <p:spPr>
          <a:xfrm>
            <a:off x="10184129" y="6025512"/>
            <a:ext cx="1030545" cy="342900"/>
          </a:xfrm>
          <a:prstGeom prst="rect">
            <a:avLst/>
          </a:prstGeom>
          <a:noFill/>
          <a:ln w="19050">
            <a:solidFill>
              <a:srgbClr val="FF0000"/>
            </a:solidFill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Portpin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66" name="Gerade Verbindung mit Pfeil 65"/>
          <p:cNvCxnSpPr>
            <a:stCxn id="65" idx="1"/>
            <a:endCxn id="64" idx="3"/>
          </p:cNvCxnSpPr>
          <p:nvPr/>
        </p:nvCxnSpPr>
        <p:spPr>
          <a:xfrm flipH="1">
            <a:off x="7635240" y="6196962"/>
            <a:ext cx="2548889" cy="0"/>
          </a:xfrm>
          <a:prstGeom prst="straightConnector1">
            <a:avLst/>
          </a:prstGeom>
          <a:ln w="19050">
            <a:solidFill>
              <a:srgbClr val="FF0000"/>
            </a:solidFill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Legende mit Linie 1 59"/>
          <p:cNvSpPr/>
          <p:nvPr/>
        </p:nvSpPr>
        <p:spPr>
          <a:xfrm>
            <a:off x="4366977" y="1890318"/>
            <a:ext cx="2736235" cy="1535224"/>
          </a:xfrm>
          <a:prstGeom prst="borderCallout1">
            <a:avLst>
              <a:gd name="adj1" fmla="val 99915"/>
              <a:gd name="adj2" fmla="val 98655"/>
              <a:gd name="adj3" fmla="val 112233"/>
              <a:gd name="adj4" fmla="val 113016"/>
            </a:avLst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Bit 3 und 2 gehören zu </a:t>
            </a:r>
            <a:r>
              <a:rPr lang="de-DE" sz="2400" dirty="0" err="1" smtClean="0">
                <a:solidFill>
                  <a:srgbClr val="FF0000"/>
                </a:solidFill>
              </a:rPr>
              <a:t>Portpin</a:t>
            </a:r>
            <a:r>
              <a:rPr lang="de-DE" sz="2400" dirty="0" smtClean="0">
                <a:solidFill>
                  <a:srgbClr val="FF0000"/>
                </a:solidFill>
              </a:rPr>
              <a:t> 1 z.B. PB1</a:t>
            </a:r>
          </a:p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Usw.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67" name="Google Shape;3163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341603" y="3357568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785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388"/>
    </mc:Choice>
    <mc:Fallback xmlns="">
      <p:transition spd="slow" advTm="293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367620"/>
            <a:ext cx="3164114" cy="53226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Ports konfigurieren</a:t>
            </a:r>
            <a:endParaRPr lang="de-DE" sz="2400" dirty="0"/>
          </a:p>
        </p:txBody>
      </p:sp>
      <p:sp>
        <p:nvSpPr>
          <p:cNvPr id="6" name="Textfeld 5"/>
          <p:cNvSpPr txBox="1"/>
          <p:nvPr/>
        </p:nvSpPr>
        <p:spPr>
          <a:xfrm>
            <a:off x="333828" y="1204685"/>
            <a:ext cx="1141165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/>
              <a:t>2</a:t>
            </a:r>
            <a:r>
              <a:rPr lang="de-DE" sz="3200" dirty="0" smtClean="0"/>
              <a:t>. Eingang oder Ausgang oder sonst </a:t>
            </a:r>
            <a:r>
              <a:rPr lang="de-DE" sz="3200" dirty="0"/>
              <a:t>was: Das Moderegister MODER</a:t>
            </a:r>
          </a:p>
          <a:p>
            <a:endParaRPr lang="de-DE" sz="3200" dirty="0"/>
          </a:p>
        </p:txBody>
      </p:sp>
      <p:grpSp>
        <p:nvGrpSpPr>
          <p:cNvPr id="29" name="Gruppieren 28"/>
          <p:cNvGrpSpPr/>
          <p:nvPr/>
        </p:nvGrpSpPr>
        <p:grpSpPr>
          <a:xfrm>
            <a:off x="535788" y="1789460"/>
            <a:ext cx="10768481" cy="1077685"/>
            <a:chOff x="535788" y="1789460"/>
            <a:chExt cx="10768481" cy="1077685"/>
          </a:xfrm>
        </p:grpSpPr>
        <p:grpSp>
          <p:nvGrpSpPr>
            <p:cNvPr id="26" name="Gruppieren 25"/>
            <p:cNvGrpSpPr/>
            <p:nvPr/>
          </p:nvGrpSpPr>
          <p:grpSpPr>
            <a:xfrm>
              <a:off x="535789" y="2094259"/>
              <a:ext cx="10678886" cy="772886"/>
              <a:chOff x="555171" y="2133600"/>
              <a:chExt cx="10678886" cy="772886"/>
            </a:xfrm>
          </p:grpSpPr>
          <p:sp>
            <p:nvSpPr>
              <p:cNvPr id="4" name="Rechteck 3"/>
              <p:cNvSpPr/>
              <p:nvPr/>
            </p:nvSpPr>
            <p:spPr>
              <a:xfrm>
                <a:off x="555171" y="2133600"/>
                <a:ext cx="10678886" cy="772886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8" name="Gerader Verbinder 7"/>
              <p:cNvCxnSpPr>
                <a:stCxn id="4" idx="1"/>
                <a:endCxn id="4" idx="3"/>
              </p:cNvCxnSpPr>
              <p:nvPr/>
            </p:nvCxnSpPr>
            <p:spPr>
              <a:xfrm>
                <a:off x="555171" y="2520043"/>
                <a:ext cx="10678886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Gerader Verbinder 9"/>
              <p:cNvCxnSpPr/>
              <p:nvPr/>
            </p:nvCxnSpPr>
            <p:spPr>
              <a:xfrm>
                <a:off x="1839686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Gerader Verbinder 10"/>
              <p:cNvCxnSpPr/>
              <p:nvPr/>
            </p:nvCxnSpPr>
            <p:spPr>
              <a:xfrm>
                <a:off x="3149599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Gerader Verbinder 11"/>
              <p:cNvCxnSpPr/>
              <p:nvPr/>
            </p:nvCxnSpPr>
            <p:spPr>
              <a:xfrm>
                <a:off x="4430487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Gerader Verbinder 12"/>
              <p:cNvCxnSpPr/>
              <p:nvPr/>
            </p:nvCxnSpPr>
            <p:spPr>
              <a:xfrm>
                <a:off x="5791200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Gerader Verbinder 13"/>
              <p:cNvCxnSpPr/>
              <p:nvPr/>
            </p:nvCxnSpPr>
            <p:spPr>
              <a:xfrm>
                <a:off x="7129340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Gerader Verbinder 14"/>
              <p:cNvCxnSpPr/>
              <p:nvPr/>
            </p:nvCxnSpPr>
            <p:spPr>
              <a:xfrm>
                <a:off x="8504204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Gerader Verbinder 15"/>
              <p:cNvCxnSpPr/>
              <p:nvPr/>
            </p:nvCxnSpPr>
            <p:spPr>
              <a:xfrm>
                <a:off x="9865202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Gerader Verbinder 16"/>
              <p:cNvCxnSpPr/>
              <p:nvPr/>
            </p:nvCxnSpPr>
            <p:spPr>
              <a:xfrm>
                <a:off x="10549014" y="2520848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Gerader Verbinder 18"/>
              <p:cNvCxnSpPr/>
              <p:nvPr/>
            </p:nvCxnSpPr>
            <p:spPr>
              <a:xfrm>
                <a:off x="9182715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Gerader Verbinder 19"/>
              <p:cNvCxnSpPr/>
              <p:nvPr/>
            </p:nvCxnSpPr>
            <p:spPr>
              <a:xfrm>
                <a:off x="7830993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Gerader Verbinder 20"/>
              <p:cNvCxnSpPr/>
              <p:nvPr/>
            </p:nvCxnSpPr>
            <p:spPr>
              <a:xfrm>
                <a:off x="6471320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Gerader Verbinder 21"/>
              <p:cNvCxnSpPr/>
              <p:nvPr/>
            </p:nvCxnSpPr>
            <p:spPr>
              <a:xfrm>
                <a:off x="5119598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Gerader Verbinder 22"/>
              <p:cNvCxnSpPr/>
              <p:nvPr/>
            </p:nvCxnSpPr>
            <p:spPr>
              <a:xfrm>
                <a:off x="3775828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Gerader Verbinder 23"/>
              <p:cNvCxnSpPr/>
              <p:nvPr/>
            </p:nvCxnSpPr>
            <p:spPr>
              <a:xfrm>
                <a:off x="2496993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Gerader Verbinder 24"/>
              <p:cNvCxnSpPr/>
              <p:nvPr/>
            </p:nvCxnSpPr>
            <p:spPr>
              <a:xfrm>
                <a:off x="1200931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Textfeld 26"/>
            <p:cNvSpPr txBox="1"/>
            <p:nvPr/>
          </p:nvSpPr>
          <p:spPr>
            <a:xfrm>
              <a:off x="535789" y="1789460"/>
              <a:ext cx="106788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latin typeface="Consolas" panose="020B0609020204030204" pitchFamily="49" charset="0"/>
                </a:rPr>
                <a:t> 31   30   29   28    27   26   25   24    23   22   21    20   19    18   17    16</a:t>
              </a:r>
              <a:endParaRPr lang="de-DE" dirty="0">
                <a:latin typeface="Consolas" panose="020B0609020204030204" pitchFamily="49" charset="0"/>
              </a:endParaRPr>
            </a:p>
          </p:txBody>
        </p:sp>
        <p:sp>
          <p:nvSpPr>
            <p:cNvPr id="28" name="Textfeld 27"/>
            <p:cNvSpPr txBox="1"/>
            <p:nvPr/>
          </p:nvSpPr>
          <p:spPr>
            <a:xfrm>
              <a:off x="535788" y="2158792"/>
              <a:ext cx="1076848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dirty="0" smtClean="0">
                  <a:latin typeface="Consolas" panose="020B0609020204030204" pitchFamily="49" charset="0"/>
                </a:rPr>
                <a:t>MODER15[1:0] MODER14[1:0] MODER13[1:0] MODER12[1:0]  MODER11[1:0]  MODER10[1:0]  MODER9[1:0]   MODER8[1:0</a:t>
              </a:r>
              <a:r>
                <a:rPr lang="de-DE" sz="1400" dirty="0">
                  <a:latin typeface="Consolas" panose="020B0609020204030204" pitchFamily="49" charset="0"/>
                </a:rPr>
                <a:t>]</a:t>
              </a:r>
              <a:r>
                <a:rPr lang="de-DE" sz="1400" dirty="0" smtClean="0">
                  <a:latin typeface="Consolas" panose="020B0609020204030204" pitchFamily="49" charset="0"/>
                </a:rPr>
                <a:t> </a:t>
              </a:r>
              <a:endParaRPr lang="de-DE" sz="1400" dirty="0">
                <a:latin typeface="Consolas" panose="020B0609020204030204" pitchFamily="49" charset="0"/>
              </a:endParaRPr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535788" y="2931678"/>
            <a:ext cx="10768481" cy="1077685"/>
            <a:chOff x="535788" y="1789460"/>
            <a:chExt cx="10768481" cy="1077685"/>
          </a:xfrm>
        </p:grpSpPr>
        <p:grpSp>
          <p:nvGrpSpPr>
            <p:cNvPr id="31" name="Gruppieren 30"/>
            <p:cNvGrpSpPr/>
            <p:nvPr/>
          </p:nvGrpSpPr>
          <p:grpSpPr>
            <a:xfrm>
              <a:off x="535789" y="2094259"/>
              <a:ext cx="10678886" cy="772886"/>
              <a:chOff x="555171" y="2133600"/>
              <a:chExt cx="10678886" cy="772886"/>
            </a:xfrm>
          </p:grpSpPr>
          <p:sp>
            <p:nvSpPr>
              <p:cNvPr id="34" name="Rechteck 33"/>
              <p:cNvSpPr/>
              <p:nvPr/>
            </p:nvSpPr>
            <p:spPr>
              <a:xfrm>
                <a:off x="555171" y="2133600"/>
                <a:ext cx="10678886" cy="772886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35" name="Gerader Verbinder 34"/>
              <p:cNvCxnSpPr>
                <a:stCxn id="34" idx="1"/>
                <a:endCxn id="34" idx="3"/>
              </p:cNvCxnSpPr>
              <p:nvPr/>
            </p:nvCxnSpPr>
            <p:spPr>
              <a:xfrm>
                <a:off x="555171" y="2520043"/>
                <a:ext cx="10678886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Gerader Verbinder 35"/>
              <p:cNvCxnSpPr/>
              <p:nvPr/>
            </p:nvCxnSpPr>
            <p:spPr>
              <a:xfrm>
                <a:off x="1839686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Gerader Verbinder 36"/>
              <p:cNvCxnSpPr/>
              <p:nvPr/>
            </p:nvCxnSpPr>
            <p:spPr>
              <a:xfrm>
                <a:off x="3149599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Gerader Verbinder 37"/>
              <p:cNvCxnSpPr/>
              <p:nvPr/>
            </p:nvCxnSpPr>
            <p:spPr>
              <a:xfrm>
                <a:off x="4430487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Gerader Verbinder 38"/>
              <p:cNvCxnSpPr/>
              <p:nvPr/>
            </p:nvCxnSpPr>
            <p:spPr>
              <a:xfrm>
                <a:off x="5791200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Gerader Verbinder 39"/>
              <p:cNvCxnSpPr/>
              <p:nvPr/>
            </p:nvCxnSpPr>
            <p:spPr>
              <a:xfrm>
                <a:off x="7129340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Gerader Verbinder 40"/>
              <p:cNvCxnSpPr/>
              <p:nvPr/>
            </p:nvCxnSpPr>
            <p:spPr>
              <a:xfrm>
                <a:off x="8504204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Gerader Verbinder 41"/>
              <p:cNvCxnSpPr/>
              <p:nvPr/>
            </p:nvCxnSpPr>
            <p:spPr>
              <a:xfrm>
                <a:off x="9865202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Gerader Verbinder 42"/>
              <p:cNvCxnSpPr/>
              <p:nvPr/>
            </p:nvCxnSpPr>
            <p:spPr>
              <a:xfrm>
                <a:off x="10549014" y="2520848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Gerader Verbinder 43"/>
              <p:cNvCxnSpPr/>
              <p:nvPr/>
            </p:nvCxnSpPr>
            <p:spPr>
              <a:xfrm>
                <a:off x="9182715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Gerader Verbinder 44"/>
              <p:cNvCxnSpPr/>
              <p:nvPr/>
            </p:nvCxnSpPr>
            <p:spPr>
              <a:xfrm>
                <a:off x="7830993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Gerader Verbinder 45"/>
              <p:cNvCxnSpPr/>
              <p:nvPr/>
            </p:nvCxnSpPr>
            <p:spPr>
              <a:xfrm>
                <a:off x="6471320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Gerader Verbinder 46"/>
              <p:cNvCxnSpPr/>
              <p:nvPr/>
            </p:nvCxnSpPr>
            <p:spPr>
              <a:xfrm>
                <a:off x="5119598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Gerader Verbinder 47"/>
              <p:cNvCxnSpPr/>
              <p:nvPr/>
            </p:nvCxnSpPr>
            <p:spPr>
              <a:xfrm>
                <a:off x="3775828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Gerader Verbinder 48"/>
              <p:cNvCxnSpPr/>
              <p:nvPr/>
            </p:nvCxnSpPr>
            <p:spPr>
              <a:xfrm>
                <a:off x="2496993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Gerader Verbinder 49"/>
              <p:cNvCxnSpPr/>
              <p:nvPr/>
            </p:nvCxnSpPr>
            <p:spPr>
              <a:xfrm>
                <a:off x="1200931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Textfeld 31"/>
            <p:cNvSpPr txBox="1"/>
            <p:nvPr/>
          </p:nvSpPr>
          <p:spPr>
            <a:xfrm>
              <a:off x="535789" y="1789460"/>
              <a:ext cx="106788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latin typeface="Consolas" panose="020B0609020204030204" pitchFamily="49" charset="0"/>
                </a:rPr>
                <a:t> 15   14   13   12    11   10    9    8     7    6    5     4    3     2    1     0</a:t>
              </a:r>
              <a:endParaRPr lang="de-DE" dirty="0">
                <a:latin typeface="Consolas" panose="020B0609020204030204" pitchFamily="49" charset="0"/>
              </a:endParaRPr>
            </a:p>
          </p:txBody>
        </p:sp>
        <p:sp>
          <p:nvSpPr>
            <p:cNvPr id="33" name="Textfeld 32"/>
            <p:cNvSpPr txBox="1"/>
            <p:nvPr/>
          </p:nvSpPr>
          <p:spPr>
            <a:xfrm>
              <a:off x="535788" y="2158792"/>
              <a:ext cx="1076848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dirty="0" smtClean="0">
                  <a:latin typeface="Consolas" panose="020B0609020204030204" pitchFamily="49" charset="0"/>
                </a:rPr>
                <a:t>MODER7[1:0]  MODER6[1:0]  MODER5[1:0]  MODER4[1:0]   MODER3[1:0]   MODER2[1:0]   MODER1[1:0]   MODER0[1:0</a:t>
              </a:r>
              <a:r>
                <a:rPr lang="de-DE" sz="1400" dirty="0">
                  <a:latin typeface="Consolas" panose="020B0609020204030204" pitchFamily="49" charset="0"/>
                </a:rPr>
                <a:t>]</a:t>
              </a:r>
              <a:r>
                <a:rPr lang="de-DE" sz="1400" dirty="0" smtClean="0">
                  <a:latin typeface="Consolas" panose="020B0609020204030204" pitchFamily="49" charset="0"/>
                </a:rPr>
                <a:t> </a:t>
              </a:r>
              <a:endParaRPr lang="de-DE" sz="1400" dirty="0">
                <a:latin typeface="Consolas" panose="020B0609020204030204" pitchFamily="49" charset="0"/>
              </a:endParaRPr>
            </a:p>
          </p:txBody>
        </p:sp>
      </p:grpSp>
      <p:graphicFrame>
        <p:nvGraphicFramePr>
          <p:cNvPr id="51" name="Tabelle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7090636"/>
              </p:ext>
            </p:extLst>
          </p:nvPr>
        </p:nvGraphicFramePr>
        <p:xfrm>
          <a:off x="535789" y="4378696"/>
          <a:ext cx="3328640" cy="1989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0164"/>
                <a:gridCol w="1051418"/>
                <a:gridCol w="947058"/>
              </a:tblGrid>
              <a:tr h="397943">
                <a:tc>
                  <a:txBody>
                    <a:bodyPr/>
                    <a:lstStyle/>
                    <a:p>
                      <a:pPr algn="ctr"/>
                      <a:r>
                        <a:rPr lang="de-DE" dirty="0" err="1" smtClean="0">
                          <a:solidFill>
                            <a:schemeClr val="tx1"/>
                          </a:solidFill>
                        </a:rPr>
                        <a:t>MODERx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   [ 1 :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  0]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7943"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Eingang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7943"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Ausgang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7943">
                <a:tc>
                  <a:txBody>
                    <a:bodyPr/>
                    <a:lstStyle/>
                    <a:p>
                      <a:pPr algn="ctr"/>
                      <a:r>
                        <a:rPr lang="de-DE" dirty="0" err="1" smtClean="0">
                          <a:solidFill>
                            <a:schemeClr val="tx1"/>
                          </a:solidFill>
                        </a:rPr>
                        <a:t>Alternate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7943"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Analog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2" name="Rechteck 51"/>
          <p:cNvSpPr/>
          <p:nvPr/>
        </p:nvSpPr>
        <p:spPr>
          <a:xfrm>
            <a:off x="4846320" y="4743450"/>
            <a:ext cx="2788920" cy="3429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Input Data Register IDR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53" name="Rechteck 52"/>
          <p:cNvSpPr/>
          <p:nvPr/>
        </p:nvSpPr>
        <p:spPr>
          <a:xfrm>
            <a:off x="10184129" y="4743450"/>
            <a:ext cx="1030545" cy="3429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Portpin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55" name="Gerade Verbindung mit Pfeil 54"/>
          <p:cNvCxnSpPr>
            <a:stCxn id="53" idx="1"/>
            <a:endCxn id="52" idx="3"/>
          </p:cNvCxnSpPr>
          <p:nvPr/>
        </p:nvCxnSpPr>
        <p:spPr>
          <a:xfrm flipH="1">
            <a:off x="7635240" y="4914900"/>
            <a:ext cx="2548889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hteck 55"/>
          <p:cNvSpPr/>
          <p:nvPr/>
        </p:nvSpPr>
        <p:spPr>
          <a:xfrm>
            <a:off x="4846320" y="5170170"/>
            <a:ext cx="2788920" cy="3429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Output Data Register ODR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57" name="Rechteck 56"/>
          <p:cNvSpPr/>
          <p:nvPr/>
        </p:nvSpPr>
        <p:spPr>
          <a:xfrm>
            <a:off x="10184129" y="5170170"/>
            <a:ext cx="1030545" cy="3429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Portpin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58" name="Gerade Verbindung mit Pfeil 57"/>
          <p:cNvCxnSpPr>
            <a:stCxn id="57" idx="1"/>
            <a:endCxn id="56" idx="3"/>
          </p:cNvCxnSpPr>
          <p:nvPr/>
        </p:nvCxnSpPr>
        <p:spPr>
          <a:xfrm flipH="1">
            <a:off x="7635240" y="5341620"/>
            <a:ext cx="2548889" cy="0"/>
          </a:xfrm>
          <a:prstGeom prst="straightConnector1">
            <a:avLst/>
          </a:prstGeom>
          <a:ln w="19050">
            <a:solidFill>
              <a:srgbClr val="FF0000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hteck 60"/>
          <p:cNvSpPr/>
          <p:nvPr/>
        </p:nvSpPr>
        <p:spPr>
          <a:xfrm>
            <a:off x="4846320" y="5589269"/>
            <a:ext cx="2788920" cy="3429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S</a:t>
            </a:r>
            <a:r>
              <a:rPr lang="de-DE" dirty="0" smtClean="0">
                <a:solidFill>
                  <a:schemeClr val="tx1"/>
                </a:solidFill>
              </a:rPr>
              <a:t>pezialfunktion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10184129" y="5589269"/>
            <a:ext cx="1030545" cy="3429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Portpin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63" name="Gerade Verbindung mit Pfeil 62"/>
          <p:cNvCxnSpPr>
            <a:stCxn id="62" idx="1"/>
            <a:endCxn id="61" idx="3"/>
          </p:cNvCxnSpPr>
          <p:nvPr/>
        </p:nvCxnSpPr>
        <p:spPr>
          <a:xfrm flipH="1">
            <a:off x="7635240" y="5760719"/>
            <a:ext cx="2548889" cy="0"/>
          </a:xfrm>
          <a:prstGeom prst="straightConnector1">
            <a:avLst/>
          </a:prstGeom>
          <a:ln w="19050">
            <a:solidFill>
              <a:srgbClr val="FF0000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hteck 63"/>
          <p:cNvSpPr/>
          <p:nvPr/>
        </p:nvSpPr>
        <p:spPr>
          <a:xfrm>
            <a:off x="4846320" y="6025512"/>
            <a:ext cx="2788920" cy="342900"/>
          </a:xfrm>
          <a:prstGeom prst="rect">
            <a:avLst/>
          </a:prstGeom>
          <a:noFill/>
          <a:ln w="19050">
            <a:solidFill>
              <a:srgbClr val="FF0000"/>
            </a:solidFill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Analogeingang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5" name="Rechteck 64"/>
          <p:cNvSpPr/>
          <p:nvPr/>
        </p:nvSpPr>
        <p:spPr>
          <a:xfrm>
            <a:off x="10184129" y="6025512"/>
            <a:ext cx="1030545" cy="342900"/>
          </a:xfrm>
          <a:prstGeom prst="rect">
            <a:avLst/>
          </a:prstGeom>
          <a:noFill/>
          <a:ln w="19050">
            <a:solidFill>
              <a:srgbClr val="FF0000"/>
            </a:solidFill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Portpin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66" name="Gerade Verbindung mit Pfeil 65"/>
          <p:cNvCxnSpPr>
            <a:stCxn id="65" idx="1"/>
            <a:endCxn id="64" idx="3"/>
          </p:cNvCxnSpPr>
          <p:nvPr/>
        </p:nvCxnSpPr>
        <p:spPr>
          <a:xfrm flipH="1">
            <a:off x="7635240" y="6196962"/>
            <a:ext cx="2548889" cy="0"/>
          </a:xfrm>
          <a:prstGeom prst="straightConnector1">
            <a:avLst/>
          </a:prstGeom>
          <a:ln w="19050">
            <a:solidFill>
              <a:srgbClr val="FF0000"/>
            </a:solidFill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feld 58"/>
          <p:cNvSpPr txBox="1"/>
          <p:nvPr/>
        </p:nvSpPr>
        <p:spPr>
          <a:xfrm>
            <a:off x="535788" y="3670342"/>
            <a:ext cx="107684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>
                <a:latin typeface="Consolas" panose="020B0609020204030204" pitchFamily="49" charset="0"/>
              </a:rPr>
              <a:t>  0     1      1     1      0     0      0      1      1      0      0      0     0      1      0      0</a:t>
            </a:r>
            <a:endParaRPr lang="de-DE" sz="1400" dirty="0">
              <a:latin typeface="Consolas" panose="020B0609020204030204" pitchFamily="49" charset="0"/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2238894" y="4819135"/>
            <a:ext cx="1332981" cy="351035"/>
          </a:xfrm>
          <a:prstGeom prst="rect">
            <a:avLst/>
          </a:prstGeom>
          <a:noFill/>
          <a:ln w="476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" name="Gerade Verbindung mit Pfeil 6"/>
          <p:cNvCxnSpPr>
            <a:stCxn id="3" idx="3"/>
          </p:cNvCxnSpPr>
          <p:nvPr/>
        </p:nvCxnSpPr>
        <p:spPr>
          <a:xfrm flipV="1">
            <a:off x="3571875" y="3915445"/>
            <a:ext cx="6461036" cy="1079208"/>
          </a:xfrm>
          <a:prstGeom prst="straightConnector1">
            <a:avLst/>
          </a:prstGeom>
          <a:ln w="41275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feld 8"/>
          <p:cNvSpPr txBox="1"/>
          <p:nvPr/>
        </p:nvSpPr>
        <p:spPr>
          <a:xfrm>
            <a:off x="9880451" y="4070918"/>
            <a:ext cx="1246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>
                <a:solidFill>
                  <a:schemeClr val="accent6"/>
                </a:solidFill>
              </a:rPr>
              <a:t>Eingang</a:t>
            </a:r>
            <a:endParaRPr lang="de-DE" b="1" dirty="0">
              <a:solidFill>
                <a:schemeClr val="accent6"/>
              </a:solidFill>
            </a:endParaRPr>
          </a:p>
        </p:txBody>
      </p:sp>
      <p:sp>
        <p:nvSpPr>
          <p:cNvPr id="67" name="Legende mit Linie 1 66"/>
          <p:cNvSpPr/>
          <p:nvPr/>
        </p:nvSpPr>
        <p:spPr>
          <a:xfrm>
            <a:off x="1047364" y="696955"/>
            <a:ext cx="2736235" cy="1535224"/>
          </a:xfrm>
          <a:prstGeom prst="borderCallout1">
            <a:avLst>
              <a:gd name="adj1" fmla="val 99915"/>
              <a:gd name="adj2" fmla="val 98655"/>
              <a:gd name="adj3" fmla="val 112233"/>
              <a:gd name="adj4" fmla="val 113016"/>
            </a:avLst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Eine Beispiels-konfiguration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68" name="Google Shape;3163;p2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021990" y="2164205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Audio 5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48616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080"/>
    </mc:Choice>
    <mc:Fallback xmlns="">
      <p:transition spd="slow" advTm="120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7.40741E-7 L 0.62539 -0.1708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63" y="-85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"/>
                </p:tgtEl>
              </p:cMediaNode>
            </p:audio>
          </p:childTnLst>
        </p:cTn>
      </p:par>
    </p:tnLst>
    <p:bldLst>
      <p:bldP spid="3" grpId="0" animBg="1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367620"/>
            <a:ext cx="3164114" cy="53226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Ports konfigurieren</a:t>
            </a:r>
            <a:endParaRPr lang="de-DE" sz="2400" dirty="0"/>
          </a:p>
        </p:txBody>
      </p:sp>
      <p:sp>
        <p:nvSpPr>
          <p:cNvPr id="6" name="Textfeld 5"/>
          <p:cNvSpPr txBox="1"/>
          <p:nvPr/>
        </p:nvSpPr>
        <p:spPr>
          <a:xfrm>
            <a:off x="333828" y="1204685"/>
            <a:ext cx="1141165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/>
              <a:t>2</a:t>
            </a:r>
            <a:r>
              <a:rPr lang="de-DE" sz="3200" dirty="0" smtClean="0"/>
              <a:t>. Eingang oder Ausgang oder sonst </a:t>
            </a:r>
            <a:r>
              <a:rPr lang="de-DE" sz="3200" dirty="0"/>
              <a:t>was: Das Moderegister MODER</a:t>
            </a:r>
          </a:p>
          <a:p>
            <a:endParaRPr lang="de-DE" sz="3200" dirty="0"/>
          </a:p>
        </p:txBody>
      </p:sp>
      <p:grpSp>
        <p:nvGrpSpPr>
          <p:cNvPr id="29" name="Gruppieren 28"/>
          <p:cNvGrpSpPr/>
          <p:nvPr/>
        </p:nvGrpSpPr>
        <p:grpSpPr>
          <a:xfrm>
            <a:off x="535788" y="1789460"/>
            <a:ext cx="10768481" cy="1077685"/>
            <a:chOff x="535788" y="1789460"/>
            <a:chExt cx="10768481" cy="1077685"/>
          </a:xfrm>
        </p:grpSpPr>
        <p:grpSp>
          <p:nvGrpSpPr>
            <p:cNvPr id="26" name="Gruppieren 25"/>
            <p:cNvGrpSpPr/>
            <p:nvPr/>
          </p:nvGrpSpPr>
          <p:grpSpPr>
            <a:xfrm>
              <a:off x="535789" y="2094259"/>
              <a:ext cx="10678886" cy="772886"/>
              <a:chOff x="555171" y="2133600"/>
              <a:chExt cx="10678886" cy="772886"/>
            </a:xfrm>
          </p:grpSpPr>
          <p:sp>
            <p:nvSpPr>
              <p:cNvPr id="4" name="Rechteck 3"/>
              <p:cNvSpPr/>
              <p:nvPr/>
            </p:nvSpPr>
            <p:spPr>
              <a:xfrm>
                <a:off x="555171" y="2133600"/>
                <a:ext cx="10678886" cy="772886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8" name="Gerader Verbinder 7"/>
              <p:cNvCxnSpPr>
                <a:stCxn id="4" idx="1"/>
                <a:endCxn id="4" idx="3"/>
              </p:cNvCxnSpPr>
              <p:nvPr/>
            </p:nvCxnSpPr>
            <p:spPr>
              <a:xfrm>
                <a:off x="555171" y="2520043"/>
                <a:ext cx="10678886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Gerader Verbinder 9"/>
              <p:cNvCxnSpPr/>
              <p:nvPr/>
            </p:nvCxnSpPr>
            <p:spPr>
              <a:xfrm>
                <a:off x="1839686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Gerader Verbinder 10"/>
              <p:cNvCxnSpPr/>
              <p:nvPr/>
            </p:nvCxnSpPr>
            <p:spPr>
              <a:xfrm>
                <a:off x="3149599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Gerader Verbinder 11"/>
              <p:cNvCxnSpPr/>
              <p:nvPr/>
            </p:nvCxnSpPr>
            <p:spPr>
              <a:xfrm>
                <a:off x="4430487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Gerader Verbinder 12"/>
              <p:cNvCxnSpPr/>
              <p:nvPr/>
            </p:nvCxnSpPr>
            <p:spPr>
              <a:xfrm>
                <a:off x="5791200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Gerader Verbinder 13"/>
              <p:cNvCxnSpPr/>
              <p:nvPr/>
            </p:nvCxnSpPr>
            <p:spPr>
              <a:xfrm>
                <a:off x="7129340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Gerader Verbinder 14"/>
              <p:cNvCxnSpPr/>
              <p:nvPr/>
            </p:nvCxnSpPr>
            <p:spPr>
              <a:xfrm>
                <a:off x="8504204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Gerader Verbinder 15"/>
              <p:cNvCxnSpPr/>
              <p:nvPr/>
            </p:nvCxnSpPr>
            <p:spPr>
              <a:xfrm>
                <a:off x="9865202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Gerader Verbinder 16"/>
              <p:cNvCxnSpPr/>
              <p:nvPr/>
            </p:nvCxnSpPr>
            <p:spPr>
              <a:xfrm>
                <a:off x="10549014" y="2520848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Gerader Verbinder 18"/>
              <p:cNvCxnSpPr/>
              <p:nvPr/>
            </p:nvCxnSpPr>
            <p:spPr>
              <a:xfrm>
                <a:off x="9182715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Gerader Verbinder 19"/>
              <p:cNvCxnSpPr/>
              <p:nvPr/>
            </p:nvCxnSpPr>
            <p:spPr>
              <a:xfrm>
                <a:off x="7830993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Gerader Verbinder 20"/>
              <p:cNvCxnSpPr/>
              <p:nvPr/>
            </p:nvCxnSpPr>
            <p:spPr>
              <a:xfrm>
                <a:off x="6471320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Gerader Verbinder 21"/>
              <p:cNvCxnSpPr/>
              <p:nvPr/>
            </p:nvCxnSpPr>
            <p:spPr>
              <a:xfrm>
                <a:off x="5119598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Gerader Verbinder 22"/>
              <p:cNvCxnSpPr/>
              <p:nvPr/>
            </p:nvCxnSpPr>
            <p:spPr>
              <a:xfrm>
                <a:off x="3775828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Gerader Verbinder 23"/>
              <p:cNvCxnSpPr/>
              <p:nvPr/>
            </p:nvCxnSpPr>
            <p:spPr>
              <a:xfrm>
                <a:off x="2496993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Gerader Verbinder 24"/>
              <p:cNvCxnSpPr/>
              <p:nvPr/>
            </p:nvCxnSpPr>
            <p:spPr>
              <a:xfrm>
                <a:off x="1200931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Textfeld 26"/>
            <p:cNvSpPr txBox="1"/>
            <p:nvPr/>
          </p:nvSpPr>
          <p:spPr>
            <a:xfrm>
              <a:off x="535789" y="1789460"/>
              <a:ext cx="106788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latin typeface="Consolas" panose="020B0609020204030204" pitchFamily="49" charset="0"/>
                </a:rPr>
                <a:t> 31   30   29   28    27   26   25   24    23   22   21    20   19    18   17    16</a:t>
              </a:r>
              <a:endParaRPr lang="de-DE" dirty="0">
                <a:latin typeface="Consolas" panose="020B0609020204030204" pitchFamily="49" charset="0"/>
              </a:endParaRPr>
            </a:p>
          </p:txBody>
        </p:sp>
        <p:sp>
          <p:nvSpPr>
            <p:cNvPr id="28" name="Textfeld 27"/>
            <p:cNvSpPr txBox="1"/>
            <p:nvPr/>
          </p:nvSpPr>
          <p:spPr>
            <a:xfrm>
              <a:off x="535788" y="2158792"/>
              <a:ext cx="1076848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dirty="0" smtClean="0">
                  <a:latin typeface="Consolas" panose="020B0609020204030204" pitchFamily="49" charset="0"/>
                </a:rPr>
                <a:t>MODER15[1:0] MODER14[1:0] MODER13[1:0] MODER12[1:0]  MODER11[1:0]  MODER10[1:0]  MODER9[1:0]   MODER8[1:0</a:t>
              </a:r>
              <a:r>
                <a:rPr lang="de-DE" sz="1400" dirty="0">
                  <a:latin typeface="Consolas" panose="020B0609020204030204" pitchFamily="49" charset="0"/>
                </a:rPr>
                <a:t>]</a:t>
              </a:r>
              <a:r>
                <a:rPr lang="de-DE" sz="1400" dirty="0" smtClean="0">
                  <a:latin typeface="Consolas" panose="020B0609020204030204" pitchFamily="49" charset="0"/>
                </a:rPr>
                <a:t> </a:t>
              </a:r>
              <a:endParaRPr lang="de-DE" sz="1400" dirty="0">
                <a:latin typeface="Consolas" panose="020B0609020204030204" pitchFamily="49" charset="0"/>
              </a:endParaRPr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535788" y="2931678"/>
            <a:ext cx="10768481" cy="1077685"/>
            <a:chOff x="535788" y="1789460"/>
            <a:chExt cx="10768481" cy="1077685"/>
          </a:xfrm>
        </p:grpSpPr>
        <p:grpSp>
          <p:nvGrpSpPr>
            <p:cNvPr id="31" name="Gruppieren 30"/>
            <p:cNvGrpSpPr/>
            <p:nvPr/>
          </p:nvGrpSpPr>
          <p:grpSpPr>
            <a:xfrm>
              <a:off x="535789" y="2094259"/>
              <a:ext cx="10678886" cy="772886"/>
              <a:chOff x="555171" y="2133600"/>
              <a:chExt cx="10678886" cy="772886"/>
            </a:xfrm>
          </p:grpSpPr>
          <p:sp>
            <p:nvSpPr>
              <p:cNvPr id="34" name="Rechteck 33"/>
              <p:cNvSpPr/>
              <p:nvPr/>
            </p:nvSpPr>
            <p:spPr>
              <a:xfrm>
                <a:off x="555171" y="2133600"/>
                <a:ext cx="10678886" cy="772886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35" name="Gerader Verbinder 34"/>
              <p:cNvCxnSpPr>
                <a:stCxn id="34" idx="1"/>
                <a:endCxn id="34" idx="3"/>
              </p:cNvCxnSpPr>
              <p:nvPr/>
            </p:nvCxnSpPr>
            <p:spPr>
              <a:xfrm>
                <a:off x="555171" y="2520043"/>
                <a:ext cx="10678886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Gerader Verbinder 35"/>
              <p:cNvCxnSpPr/>
              <p:nvPr/>
            </p:nvCxnSpPr>
            <p:spPr>
              <a:xfrm>
                <a:off x="1839686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Gerader Verbinder 36"/>
              <p:cNvCxnSpPr/>
              <p:nvPr/>
            </p:nvCxnSpPr>
            <p:spPr>
              <a:xfrm>
                <a:off x="3149599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Gerader Verbinder 37"/>
              <p:cNvCxnSpPr/>
              <p:nvPr/>
            </p:nvCxnSpPr>
            <p:spPr>
              <a:xfrm>
                <a:off x="4430487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Gerader Verbinder 38"/>
              <p:cNvCxnSpPr/>
              <p:nvPr/>
            </p:nvCxnSpPr>
            <p:spPr>
              <a:xfrm>
                <a:off x="5791200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Gerader Verbinder 39"/>
              <p:cNvCxnSpPr/>
              <p:nvPr/>
            </p:nvCxnSpPr>
            <p:spPr>
              <a:xfrm>
                <a:off x="7129340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Gerader Verbinder 40"/>
              <p:cNvCxnSpPr/>
              <p:nvPr/>
            </p:nvCxnSpPr>
            <p:spPr>
              <a:xfrm>
                <a:off x="8504204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Gerader Verbinder 41"/>
              <p:cNvCxnSpPr/>
              <p:nvPr/>
            </p:nvCxnSpPr>
            <p:spPr>
              <a:xfrm>
                <a:off x="9865202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Gerader Verbinder 42"/>
              <p:cNvCxnSpPr/>
              <p:nvPr/>
            </p:nvCxnSpPr>
            <p:spPr>
              <a:xfrm>
                <a:off x="10549014" y="2520848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Gerader Verbinder 43"/>
              <p:cNvCxnSpPr/>
              <p:nvPr/>
            </p:nvCxnSpPr>
            <p:spPr>
              <a:xfrm>
                <a:off x="9182715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Gerader Verbinder 44"/>
              <p:cNvCxnSpPr/>
              <p:nvPr/>
            </p:nvCxnSpPr>
            <p:spPr>
              <a:xfrm>
                <a:off x="7830993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Gerader Verbinder 45"/>
              <p:cNvCxnSpPr/>
              <p:nvPr/>
            </p:nvCxnSpPr>
            <p:spPr>
              <a:xfrm>
                <a:off x="6471320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Gerader Verbinder 46"/>
              <p:cNvCxnSpPr/>
              <p:nvPr/>
            </p:nvCxnSpPr>
            <p:spPr>
              <a:xfrm>
                <a:off x="5119598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Gerader Verbinder 47"/>
              <p:cNvCxnSpPr/>
              <p:nvPr/>
            </p:nvCxnSpPr>
            <p:spPr>
              <a:xfrm>
                <a:off x="3775828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Gerader Verbinder 48"/>
              <p:cNvCxnSpPr/>
              <p:nvPr/>
            </p:nvCxnSpPr>
            <p:spPr>
              <a:xfrm>
                <a:off x="2496993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Gerader Verbinder 49"/>
              <p:cNvCxnSpPr/>
              <p:nvPr/>
            </p:nvCxnSpPr>
            <p:spPr>
              <a:xfrm>
                <a:off x="1200931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Textfeld 31"/>
            <p:cNvSpPr txBox="1"/>
            <p:nvPr/>
          </p:nvSpPr>
          <p:spPr>
            <a:xfrm>
              <a:off x="535789" y="1789460"/>
              <a:ext cx="106788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latin typeface="Consolas" panose="020B0609020204030204" pitchFamily="49" charset="0"/>
                </a:rPr>
                <a:t> 15   14   13   12    11   10    9    8     7    6    5     4    3     2    1     0</a:t>
              </a:r>
              <a:endParaRPr lang="de-DE" dirty="0">
                <a:latin typeface="Consolas" panose="020B0609020204030204" pitchFamily="49" charset="0"/>
              </a:endParaRPr>
            </a:p>
          </p:txBody>
        </p:sp>
        <p:sp>
          <p:nvSpPr>
            <p:cNvPr id="33" name="Textfeld 32"/>
            <p:cNvSpPr txBox="1"/>
            <p:nvPr/>
          </p:nvSpPr>
          <p:spPr>
            <a:xfrm>
              <a:off x="535788" y="2158792"/>
              <a:ext cx="1076848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dirty="0" smtClean="0">
                  <a:latin typeface="Consolas" panose="020B0609020204030204" pitchFamily="49" charset="0"/>
                </a:rPr>
                <a:t>MODER7[1:0]  MODER6[1:0]  MODER5[1:0]  MODER4[1:0]   MODER3[1:0]   MODER2[1:0]   MODER1[1:0]   MODER0[1:0</a:t>
              </a:r>
              <a:r>
                <a:rPr lang="de-DE" sz="1400" dirty="0">
                  <a:latin typeface="Consolas" panose="020B0609020204030204" pitchFamily="49" charset="0"/>
                </a:rPr>
                <a:t>]</a:t>
              </a:r>
              <a:r>
                <a:rPr lang="de-DE" sz="1400" dirty="0" smtClean="0">
                  <a:latin typeface="Consolas" panose="020B0609020204030204" pitchFamily="49" charset="0"/>
                </a:rPr>
                <a:t> </a:t>
              </a:r>
              <a:endParaRPr lang="de-DE" sz="1400" dirty="0">
                <a:latin typeface="Consolas" panose="020B0609020204030204" pitchFamily="49" charset="0"/>
              </a:endParaRPr>
            </a:p>
          </p:txBody>
        </p:sp>
      </p:grpSp>
      <p:graphicFrame>
        <p:nvGraphicFramePr>
          <p:cNvPr id="51" name="Tabelle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7090636"/>
              </p:ext>
            </p:extLst>
          </p:nvPr>
        </p:nvGraphicFramePr>
        <p:xfrm>
          <a:off x="535789" y="4378696"/>
          <a:ext cx="3328640" cy="1989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0164"/>
                <a:gridCol w="1051418"/>
                <a:gridCol w="947058"/>
              </a:tblGrid>
              <a:tr h="397943">
                <a:tc>
                  <a:txBody>
                    <a:bodyPr/>
                    <a:lstStyle/>
                    <a:p>
                      <a:pPr algn="ctr"/>
                      <a:r>
                        <a:rPr lang="de-DE" dirty="0" err="1" smtClean="0">
                          <a:solidFill>
                            <a:schemeClr val="tx1"/>
                          </a:solidFill>
                        </a:rPr>
                        <a:t>MODERx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   [ 1 :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  0]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7943"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Eingang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7943"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Ausgang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7943">
                <a:tc>
                  <a:txBody>
                    <a:bodyPr/>
                    <a:lstStyle/>
                    <a:p>
                      <a:pPr algn="ctr"/>
                      <a:r>
                        <a:rPr lang="de-DE" dirty="0" err="1" smtClean="0">
                          <a:solidFill>
                            <a:schemeClr val="tx1"/>
                          </a:solidFill>
                        </a:rPr>
                        <a:t>Alternate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7943"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Analog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2" name="Rechteck 51"/>
          <p:cNvSpPr/>
          <p:nvPr/>
        </p:nvSpPr>
        <p:spPr>
          <a:xfrm>
            <a:off x="4846320" y="4743450"/>
            <a:ext cx="2788920" cy="3429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Input Data Register IDR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53" name="Rechteck 52"/>
          <p:cNvSpPr/>
          <p:nvPr/>
        </p:nvSpPr>
        <p:spPr>
          <a:xfrm>
            <a:off x="10184129" y="4743450"/>
            <a:ext cx="1030545" cy="3429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Portpin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55" name="Gerade Verbindung mit Pfeil 54"/>
          <p:cNvCxnSpPr>
            <a:stCxn id="53" idx="1"/>
            <a:endCxn id="52" idx="3"/>
          </p:cNvCxnSpPr>
          <p:nvPr/>
        </p:nvCxnSpPr>
        <p:spPr>
          <a:xfrm flipH="1">
            <a:off x="7635240" y="4914900"/>
            <a:ext cx="2548889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hteck 55"/>
          <p:cNvSpPr/>
          <p:nvPr/>
        </p:nvSpPr>
        <p:spPr>
          <a:xfrm>
            <a:off x="4846320" y="5170170"/>
            <a:ext cx="2788920" cy="3429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Output Data Register ODR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57" name="Rechteck 56"/>
          <p:cNvSpPr/>
          <p:nvPr/>
        </p:nvSpPr>
        <p:spPr>
          <a:xfrm>
            <a:off x="10184129" y="5170170"/>
            <a:ext cx="1030545" cy="3429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Portpin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58" name="Gerade Verbindung mit Pfeil 57"/>
          <p:cNvCxnSpPr>
            <a:stCxn id="57" idx="1"/>
            <a:endCxn id="56" idx="3"/>
          </p:cNvCxnSpPr>
          <p:nvPr/>
        </p:nvCxnSpPr>
        <p:spPr>
          <a:xfrm flipH="1">
            <a:off x="7635240" y="5341620"/>
            <a:ext cx="2548889" cy="0"/>
          </a:xfrm>
          <a:prstGeom prst="straightConnector1">
            <a:avLst/>
          </a:prstGeom>
          <a:ln w="19050">
            <a:solidFill>
              <a:srgbClr val="FF0000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hteck 60"/>
          <p:cNvSpPr/>
          <p:nvPr/>
        </p:nvSpPr>
        <p:spPr>
          <a:xfrm>
            <a:off x="4846320" y="5589269"/>
            <a:ext cx="2788920" cy="3429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S</a:t>
            </a:r>
            <a:r>
              <a:rPr lang="de-DE" dirty="0" smtClean="0">
                <a:solidFill>
                  <a:schemeClr val="tx1"/>
                </a:solidFill>
              </a:rPr>
              <a:t>pezialfunktion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10184129" y="5589269"/>
            <a:ext cx="1030545" cy="3429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Portpin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63" name="Gerade Verbindung mit Pfeil 62"/>
          <p:cNvCxnSpPr>
            <a:stCxn id="62" idx="1"/>
            <a:endCxn id="61" idx="3"/>
          </p:cNvCxnSpPr>
          <p:nvPr/>
        </p:nvCxnSpPr>
        <p:spPr>
          <a:xfrm flipH="1">
            <a:off x="7635240" y="5760719"/>
            <a:ext cx="2548889" cy="0"/>
          </a:xfrm>
          <a:prstGeom prst="straightConnector1">
            <a:avLst/>
          </a:prstGeom>
          <a:ln w="19050">
            <a:solidFill>
              <a:srgbClr val="FF0000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hteck 63"/>
          <p:cNvSpPr/>
          <p:nvPr/>
        </p:nvSpPr>
        <p:spPr>
          <a:xfrm>
            <a:off x="4846320" y="6025512"/>
            <a:ext cx="2788920" cy="342900"/>
          </a:xfrm>
          <a:prstGeom prst="rect">
            <a:avLst/>
          </a:prstGeom>
          <a:noFill/>
          <a:ln w="19050">
            <a:solidFill>
              <a:srgbClr val="FF0000"/>
            </a:solidFill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Analogeingang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5" name="Rechteck 64"/>
          <p:cNvSpPr/>
          <p:nvPr/>
        </p:nvSpPr>
        <p:spPr>
          <a:xfrm>
            <a:off x="10184129" y="6025512"/>
            <a:ext cx="1030545" cy="342900"/>
          </a:xfrm>
          <a:prstGeom prst="rect">
            <a:avLst/>
          </a:prstGeom>
          <a:noFill/>
          <a:ln w="19050">
            <a:solidFill>
              <a:srgbClr val="FF0000"/>
            </a:solidFill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Portpin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66" name="Gerade Verbindung mit Pfeil 65"/>
          <p:cNvCxnSpPr>
            <a:stCxn id="65" idx="1"/>
            <a:endCxn id="64" idx="3"/>
          </p:cNvCxnSpPr>
          <p:nvPr/>
        </p:nvCxnSpPr>
        <p:spPr>
          <a:xfrm flipH="1">
            <a:off x="7635240" y="6196962"/>
            <a:ext cx="2548889" cy="0"/>
          </a:xfrm>
          <a:prstGeom prst="straightConnector1">
            <a:avLst/>
          </a:prstGeom>
          <a:ln w="19050">
            <a:solidFill>
              <a:srgbClr val="FF0000"/>
            </a:solidFill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feld 58"/>
          <p:cNvSpPr txBox="1"/>
          <p:nvPr/>
        </p:nvSpPr>
        <p:spPr>
          <a:xfrm>
            <a:off x="535788" y="3670342"/>
            <a:ext cx="107684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>
                <a:latin typeface="Consolas" panose="020B0609020204030204" pitchFamily="49" charset="0"/>
              </a:rPr>
              <a:t>  0     1      1     1      0     0      0      1      1      0      0      0     0      1      0      0</a:t>
            </a:r>
            <a:endParaRPr lang="de-DE" sz="1400" dirty="0">
              <a:latin typeface="Consolas" panose="020B0609020204030204" pitchFamily="49" charset="0"/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9857840" y="3649730"/>
            <a:ext cx="1332981" cy="351035"/>
          </a:xfrm>
          <a:prstGeom prst="rect">
            <a:avLst/>
          </a:prstGeom>
          <a:noFill/>
          <a:ln w="476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" name="Gerade Verbindung mit Pfeil 6"/>
          <p:cNvCxnSpPr/>
          <p:nvPr/>
        </p:nvCxnSpPr>
        <p:spPr>
          <a:xfrm flipV="1">
            <a:off x="3451860" y="3947318"/>
            <a:ext cx="5047569" cy="1426234"/>
          </a:xfrm>
          <a:prstGeom prst="straightConnector1">
            <a:avLst/>
          </a:prstGeom>
          <a:ln w="41275">
            <a:solidFill>
              <a:schemeClr val="accent5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feld 8"/>
          <p:cNvSpPr txBox="1"/>
          <p:nvPr/>
        </p:nvSpPr>
        <p:spPr>
          <a:xfrm>
            <a:off x="9880451" y="4070918"/>
            <a:ext cx="1246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>
                <a:solidFill>
                  <a:schemeClr val="accent6"/>
                </a:solidFill>
              </a:rPr>
              <a:t>Eingang</a:t>
            </a:r>
            <a:endParaRPr lang="de-DE" b="1" dirty="0">
              <a:solidFill>
                <a:schemeClr val="accent6"/>
              </a:solidFill>
            </a:endParaRPr>
          </a:p>
        </p:txBody>
      </p:sp>
      <p:sp>
        <p:nvSpPr>
          <p:cNvPr id="67" name="Rechteck 66"/>
          <p:cNvSpPr/>
          <p:nvPr/>
        </p:nvSpPr>
        <p:spPr>
          <a:xfrm>
            <a:off x="2118879" y="5198035"/>
            <a:ext cx="1332981" cy="351035"/>
          </a:xfrm>
          <a:prstGeom prst="rect">
            <a:avLst/>
          </a:prstGeom>
          <a:noFill/>
          <a:ln w="4762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8" name="Textfeld 67"/>
          <p:cNvSpPr txBox="1"/>
          <p:nvPr/>
        </p:nvSpPr>
        <p:spPr>
          <a:xfrm>
            <a:off x="8539971" y="4058246"/>
            <a:ext cx="1246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>
                <a:solidFill>
                  <a:schemeClr val="accent5">
                    <a:lumMod val="75000"/>
                  </a:schemeClr>
                </a:solidFill>
              </a:rPr>
              <a:t>Ausgang</a:t>
            </a:r>
            <a:endParaRPr lang="de-DE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9" name="Legende mit Linie 1 68"/>
          <p:cNvSpPr/>
          <p:nvPr/>
        </p:nvSpPr>
        <p:spPr>
          <a:xfrm>
            <a:off x="1047364" y="696955"/>
            <a:ext cx="2736235" cy="1535224"/>
          </a:xfrm>
          <a:prstGeom prst="borderCallout1">
            <a:avLst>
              <a:gd name="adj1" fmla="val 99915"/>
              <a:gd name="adj2" fmla="val 98655"/>
              <a:gd name="adj3" fmla="val 112233"/>
              <a:gd name="adj4" fmla="val 113016"/>
            </a:avLst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Eine Beispiels-konfiguration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70" name="Google Shape;3163;p2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021990" y="2164205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Audio 5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10575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731"/>
    </mc:Choice>
    <mc:Fallback xmlns="">
      <p:transition spd="slow" advTm="117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3.33333E-6 L 0.52395 -0.2280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198" y="-11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"/>
                </p:tgtEl>
              </p:cMediaNode>
            </p:audio>
          </p:childTnLst>
        </p:cTn>
      </p:par>
    </p:tnLst>
    <p:bldLst>
      <p:bldP spid="67" grpId="0" animBg="1"/>
      <p:bldP spid="6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367620"/>
            <a:ext cx="3164114" cy="53226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Ports konfigurieren</a:t>
            </a:r>
            <a:endParaRPr lang="de-DE" sz="2400" dirty="0"/>
          </a:p>
        </p:txBody>
      </p:sp>
      <p:sp>
        <p:nvSpPr>
          <p:cNvPr id="6" name="Textfeld 5"/>
          <p:cNvSpPr txBox="1"/>
          <p:nvPr/>
        </p:nvSpPr>
        <p:spPr>
          <a:xfrm>
            <a:off x="333828" y="1204685"/>
            <a:ext cx="1141165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/>
              <a:t>2</a:t>
            </a:r>
            <a:r>
              <a:rPr lang="de-DE" sz="3200" dirty="0" smtClean="0"/>
              <a:t>. Eingang oder Ausgang oder sonst </a:t>
            </a:r>
            <a:r>
              <a:rPr lang="de-DE" sz="3200" dirty="0"/>
              <a:t>was: Das Moderegister MODER</a:t>
            </a:r>
          </a:p>
          <a:p>
            <a:endParaRPr lang="de-DE" sz="3200" dirty="0"/>
          </a:p>
        </p:txBody>
      </p:sp>
      <p:grpSp>
        <p:nvGrpSpPr>
          <p:cNvPr id="29" name="Gruppieren 28"/>
          <p:cNvGrpSpPr/>
          <p:nvPr/>
        </p:nvGrpSpPr>
        <p:grpSpPr>
          <a:xfrm>
            <a:off x="535788" y="1789460"/>
            <a:ext cx="10768481" cy="1077685"/>
            <a:chOff x="535788" y="1789460"/>
            <a:chExt cx="10768481" cy="1077685"/>
          </a:xfrm>
        </p:grpSpPr>
        <p:grpSp>
          <p:nvGrpSpPr>
            <p:cNvPr id="26" name="Gruppieren 25"/>
            <p:cNvGrpSpPr/>
            <p:nvPr/>
          </p:nvGrpSpPr>
          <p:grpSpPr>
            <a:xfrm>
              <a:off x="535789" y="2094259"/>
              <a:ext cx="10678886" cy="772886"/>
              <a:chOff x="555171" y="2133600"/>
              <a:chExt cx="10678886" cy="772886"/>
            </a:xfrm>
          </p:grpSpPr>
          <p:sp>
            <p:nvSpPr>
              <p:cNvPr id="4" name="Rechteck 3"/>
              <p:cNvSpPr/>
              <p:nvPr/>
            </p:nvSpPr>
            <p:spPr>
              <a:xfrm>
                <a:off x="555171" y="2133600"/>
                <a:ext cx="10678886" cy="772886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8" name="Gerader Verbinder 7"/>
              <p:cNvCxnSpPr>
                <a:stCxn id="4" idx="1"/>
                <a:endCxn id="4" idx="3"/>
              </p:cNvCxnSpPr>
              <p:nvPr/>
            </p:nvCxnSpPr>
            <p:spPr>
              <a:xfrm>
                <a:off x="555171" y="2520043"/>
                <a:ext cx="10678886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Gerader Verbinder 9"/>
              <p:cNvCxnSpPr/>
              <p:nvPr/>
            </p:nvCxnSpPr>
            <p:spPr>
              <a:xfrm>
                <a:off x="1839686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Gerader Verbinder 10"/>
              <p:cNvCxnSpPr/>
              <p:nvPr/>
            </p:nvCxnSpPr>
            <p:spPr>
              <a:xfrm>
                <a:off x="3149599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Gerader Verbinder 11"/>
              <p:cNvCxnSpPr/>
              <p:nvPr/>
            </p:nvCxnSpPr>
            <p:spPr>
              <a:xfrm>
                <a:off x="4430487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Gerader Verbinder 12"/>
              <p:cNvCxnSpPr/>
              <p:nvPr/>
            </p:nvCxnSpPr>
            <p:spPr>
              <a:xfrm>
                <a:off x="5791200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Gerader Verbinder 13"/>
              <p:cNvCxnSpPr/>
              <p:nvPr/>
            </p:nvCxnSpPr>
            <p:spPr>
              <a:xfrm>
                <a:off x="7129340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Gerader Verbinder 14"/>
              <p:cNvCxnSpPr/>
              <p:nvPr/>
            </p:nvCxnSpPr>
            <p:spPr>
              <a:xfrm>
                <a:off x="8504204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Gerader Verbinder 15"/>
              <p:cNvCxnSpPr/>
              <p:nvPr/>
            </p:nvCxnSpPr>
            <p:spPr>
              <a:xfrm>
                <a:off x="9865202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Gerader Verbinder 16"/>
              <p:cNvCxnSpPr/>
              <p:nvPr/>
            </p:nvCxnSpPr>
            <p:spPr>
              <a:xfrm>
                <a:off x="10549014" y="2520848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Gerader Verbinder 18"/>
              <p:cNvCxnSpPr/>
              <p:nvPr/>
            </p:nvCxnSpPr>
            <p:spPr>
              <a:xfrm>
                <a:off x="9182715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Gerader Verbinder 19"/>
              <p:cNvCxnSpPr/>
              <p:nvPr/>
            </p:nvCxnSpPr>
            <p:spPr>
              <a:xfrm>
                <a:off x="7830993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Gerader Verbinder 20"/>
              <p:cNvCxnSpPr/>
              <p:nvPr/>
            </p:nvCxnSpPr>
            <p:spPr>
              <a:xfrm>
                <a:off x="6471320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Gerader Verbinder 21"/>
              <p:cNvCxnSpPr/>
              <p:nvPr/>
            </p:nvCxnSpPr>
            <p:spPr>
              <a:xfrm>
                <a:off x="5119598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Gerader Verbinder 22"/>
              <p:cNvCxnSpPr/>
              <p:nvPr/>
            </p:nvCxnSpPr>
            <p:spPr>
              <a:xfrm>
                <a:off x="3775828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Gerader Verbinder 23"/>
              <p:cNvCxnSpPr/>
              <p:nvPr/>
            </p:nvCxnSpPr>
            <p:spPr>
              <a:xfrm>
                <a:off x="2496993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Gerader Verbinder 24"/>
              <p:cNvCxnSpPr/>
              <p:nvPr/>
            </p:nvCxnSpPr>
            <p:spPr>
              <a:xfrm>
                <a:off x="1200931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Textfeld 26"/>
            <p:cNvSpPr txBox="1"/>
            <p:nvPr/>
          </p:nvSpPr>
          <p:spPr>
            <a:xfrm>
              <a:off x="535789" y="1789460"/>
              <a:ext cx="106788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latin typeface="Consolas" panose="020B0609020204030204" pitchFamily="49" charset="0"/>
                </a:rPr>
                <a:t> 31   30   29   28    27   26   25   24    23   22   21    20   19    18   17    16</a:t>
              </a:r>
              <a:endParaRPr lang="de-DE" dirty="0">
                <a:latin typeface="Consolas" panose="020B0609020204030204" pitchFamily="49" charset="0"/>
              </a:endParaRPr>
            </a:p>
          </p:txBody>
        </p:sp>
        <p:sp>
          <p:nvSpPr>
            <p:cNvPr id="28" name="Textfeld 27"/>
            <p:cNvSpPr txBox="1"/>
            <p:nvPr/>
          </p:nvSpPr>
          <p:spPr>
            <a:xfrm>
              <a:off x="535788" y="2158792"/>
              <a:ext cx="1076848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dirty="0" smtClean="0">
                  <a:latin typeface="Consolas" panose="020B0609020204030204" pitchFamily="49" charset="0"/>
                </a:rPr>
                <a:t>MODER15[1:0] MODER14[1:0] MODER13[1:0] MODER12[1:0]  MODER11[1:0]  MODER10[1:0]  MODER9[1:0]   MODER8[1:0</a:t>
              </a:r>
              <a:r>
                <a:rPr lang="de-DE" sz="1400" dirty="0">
                  <a:latin typeface="Consolas" panose="020B0609020204030204" pitchFamily="49" charset="0"/>
                </a:rPr>
                <a:t>]</a:t>
              </a:r>
              <a:r>
                <a:rPr lang="de-DE" sz="1400" dirty="0" smtClean="0">
                  <a:latin typeface="Consolas" panose="020B0609020204030204" pitchFamily="49" charset="0"/>
                </a:rPr>
                <a:t> </a:t>
              </a:r>
              <a:endParaRPr lang="de-DE" sz="1400" dirty="0">
                <a:latin typeface="Consolas" panose="020B0609020204030204" pitchFamily="49" charset="0"/>
              </a:endParaRPr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535788" y="2931678"/>
            <a:ext cx="10768481" cy="1077685"/>
            <a:chOff x="535788" y="1789460"/>
            <a:chExt cx="10768481" cy="1077685"/>
          </a:xfrm>
        </p:grpSpPr>
        <p:grpSp>
          <p:nvGrpSpPr>
            <p:cNvPr id="31" name="Gruppieren 30"/>
            <p:cNvGrpSpPr/>
            <p:nvPr/>
          </p:nvGrpSpPr>
          <p:grpSpPr>
            <a:xfrm>
              <a:off x="535789" y="2094259"/>
              <a:ext cx="10678886" cy="772886"/>
              <a:chOff x="555171" y="2133600"/>
              <a:chExt cx="10678886" cy="772886"/>
            </a:xfrm>
          </p:grpSpPr>
          <p:sp>
            <p:nvSpPr>
              <p:cNvPr id="34" name="Rechteck 33"/>
              <p:cNvSpPr/>
              <p:nvPr/>
            </p:nvSpPr>
            <p:spPr>
              <a:xfrm>
                <a:off x="555171" y="2133600"/>
                <a:ext cx="10678886" cy="772886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35" name="Gerader Verbinder 34"/>
              <p:cNvCxnSpPr>
                <a:stCxn id="34" idx="1"/>
                <a:endCxn id="34" idx="3"/>
              </p:cNvCxnSpPr>
              <p:nvPr/>
            </p:nvCxnSpPr>
            <p:spPr>
              <a:xfrm>
                <a:off x="555171" y="2520043"/>
                <a:ext cx="10678886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Gerader Verbinder 35"/>
              <p:cNvCxnSpPr/>
              <p:nvPr/>
            </p:nvCxnSpPr>
            <p:spPr>
              <a:xfrm>
                <a:off x="1839686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Gerader Verbinder 36"/>
              <p:cNvCxnSpPr/>
              <p:nvPr/>
            </p:nvCxnSpPr>
            <p:spPr>
              <a:xfrm>
                <a:off x="3149599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Gerader Verbinder 37"/>
              <p:cNvCxnSpPr/>
              <p:nvPr/>
            </p:nvCxnSpPr>
            <p:spPr>
              <a:xfrm>
                <a:off x="4430487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Gerader Verbinder 38"/>
              <p:cNvCxnSpPr/>
              <p:nvPr/>
            </p:nvCxnSpPr>
            <p:spPr>
              <a:xfrm>
                <a:off x="5791200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Gerader Verbinder 39"/>
              <p:cNvCxnSpPr/>
              <p:nvPr/>
            </p:nvCxnSpPr>
            <p:spPr>
              <a:xfrm>
                <a:off x="7129340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Gerader Verbinder 40"/>
              <p:cNvCxnSpPr/>
              <p:nvPr/>
            </p:nvCxnSpPr>
            <p:spPr>
              <a:xfrm>
                <a:off x="8504204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Gerader Verbinder 41"/>
              <p:cNvCxnSpPr/>
              <p:nvPr/>
            </p:nvCxnSpPr>
            <p:spPr>
              <a:xfrm>
                <a:off x="9865202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Gerader Verbinder 42"/>
              <p:cNvCxnSpPr/>
              <p:nvPr/>
            </p:nvCxnSpPr>
            <p:spPr>
              <a:xfrm>
                <a:off x="10549014" y="2520848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Gerader Verbinder 43"/>
              <p:cNvCxnSpPr/>
              <p:nvPr/>
            </p:nvCxnSpPr>
            <p:spPr>
              <a:xfrm>
                <a:off x="9182715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Gerader Verbinder 44"/>
              <p:cNvCxnSpPr/>
              <p:nvPr/>
            </p:nvCxnSpPr>
            <p:spPr>
              <a:xfrm>
                <a:off x="7830993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Gerader Verbinder 45"/>
              <p:cNvCxnSpPr/>
              <p:nvPr/>
            </p:nvCxnSpPr>
            <p:spPr>
              <a:xfrm>
                <a:off x="6471320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Gerader Verbinder 46"/>
              <p:cNvCxnSpPr/>
              <p:nvPr/>
            </p:nvCxnSpPr>
            <p:spPr>
              <a:xfrm>
                <a:off x="5119598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Gerader Verbinder 47"/>
              <p:cNvCxnSpPr/>
              <p:nvPr/>
            </p:nvCxnSpPr>
            <p:spPr>
              <a:xfrm>
                <a:off x="3775828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Gerader Verbinder 48"/>
              <p:cNvCxnSpPr/>
              <p:nvPr/>
            </p:nvCxnSpPr>
            <p:spPr>
              <a:xfrm>
                <a:off x="2496993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Gerader Verbinder 49"/>
              <p:cNvCxnSpPr/>
              <p:nvPr/>
            </p:nvCxnSpPr>
            <p:spPr>
              <a:xfrm>
                <a:off x="1200931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Textfeld 31"/>
            <p:cNvSpPr txBox="1"/>
            <p:nvPr/>
          </p:nvSpPr>
          <p:spPr>
            <a:xfrm>
              <a:off x="535789" y="1789460"/>
              <a:ext cx="106788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latin typeface="Consolas" panose="020B0609020204030204" pitchFamily="49" charset="0"/>
                </a:rPr>
                <a:t> 15   14   13   12    11   10    9    8     7    6    5     4    3     2    1     0</a:t>
              </a:r>
              <a:endParaRPr lang="de-DE" dirty="0">
                <a:latin typeface="Consolas" panose="020B0609020204030204" pitchFamily="49" charset="0"/>
              </a:endParaRPr>
            </a:p>
          </p:txBody>
        </p:sp>
        <p:sp>
          <p:nvSpPr>
            <p:cNvPr id="33" name="Textfeld 32"/>
            <p:cNvSpPr txBox="1"/>
            <p:nvPr/>
          </p:nvSpPr>
          <p:spPr>
            <a:xfrm>
              <a:off x="535788" y="2158792"/>
              <a:ext cx="1076848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dirty="0" smtClean="0">
                  <a:latin typeface="Consolas" panose="020B0609020204030204" pitchFamily="49" charset="0"/>
                </a:rPr>
                <a:t>MODER7[1:0]  MODER6[1:0]  MODER5[1:0]  MODER4[1:0]   MODER3[1:0]   MODER2[1:0]   MODER1[1:0]   MODER0[1:0</a:t>
              </a:r>
              <a:r>
                <a:rPr lang="de-DE" sz="1400" dirty="0">
                  <a:latin typeface="Consolas" panose="020B0609020204030204" pitchFamily="49" charset="0"/>
                </a:rPr>
                <a:t>]</a:t>
              </a:r>
              <a:r>
                <a:rPr lang="de-DE" sz="1400" dirty="0" smtClean="0">
                  <a:latin typeface="Consolas" panose="020B0609020204030204" pitchFamily="49" charset="0"/>
                </a:rPr>
                <a:t> </a:t>
              </a:r>
              <a:endParaRPr lang="de-DE" sz="1400" dirty="0">
                <a:latin typeface="Consolas" panose="020B0609020204030204" pitchFamily="49" charset="0"/>
              </a:endParaRPr>
            </a:p>
          </p:txBody>
        </p:sp>
      </p:grpSp>
      <p:graphicFrame>
        <p:nvGraphicFramePr>
          <p:cNvPr id="51" name="Tabelle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7090636"/>
              </p:ext>
            </p:extLst>
          </p:nvPr>
        </p:nvGraphicFramePr>
        <p:xfrm>
          <a:off x="535789" y="4378696"/>
          <a:ext cx="3328640" cy="1989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0164"/>
                <a:gridCol w="1051418"/>
                <a:gridCol w="947058"/>
              </a:tblGrid>
              <a:tr h="397943">
                <a:tc>
                  <a:txBody>
                    <a:bodyPr/>
                    <a:lstStyle/>
                    <a:p>
                      <a:pPr algn="ctr"/>
                      <a:r>
                        <a:rPr lang="de-DE" dirty="0" err="1" smtClean="0">
                          <a:solidFill>
                            <a:schemeClr val="tx1"/>
                          </a:solidFill>
                        </a:rPr>
                        <a:t>MODERx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   [ 1 :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  0]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7943"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Eingang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7943"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Ausgang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7943">
                <a:tc>
                  <a:txBody>
                    <a:bodyPr/>
                    <a:lstStyle/>
                    <a:p>
                      <a:pPr algn="ctr"/>
                      <a:r>
                        <a:rPr lang="de-DE" dirty="0" err="1" smtClean="0">
                          <a:solidFill>
                            <a:schemeClr val="tx1"/>
                          </a:solidFill>
                        </a:rPr>
                        <a:t>Alternate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7943"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Analog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2" name="Rechteck 51"/>
          <p:cNvSpPr/>
          <p:nvPr/>
        </p:nvSpPr>
        <p:spPr>
          <a:xfrm>
            <a:off x="4846320" y="4743450"/>
            <a:ext cx="2788920" cy="3429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Input Data Register IDR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53" name="Rechteck 52"/>
          <p:cNvSpPr/>
          <p:nvPr/>
        </p:nvSpPr>
        <p:spPr>
          <a:xfrm>
            <a:off x="10184129" y="4743450"/>
            <a:ext cx="1030545" cy="3429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Portpin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55" name="Gerade Verbindung mit Pfeil 54"/>
          <p:cNvCxnSpPr>
            <a:stCxn id="53" idx="1"/>
            <a:endCxn id="52" idx="3"/>
          </p:cNvCxnSpPr>
          <p:nvPr/>
        </p:nvCxnSpPr>
        <p:spPr>
          <a:xfrm flipH="1">
            <a:off x="7635240" y="4914900"/>
            <a:ext cx="2548889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hteck 55"/>
          <p:cNvSpPr/>
          <p:nvPr/>
        </p:nvSpPr>
        <p:spPr>
          <a:xfrm>
            <a:off x="4846320" y="5170170"/>
            <a:ext cx="2788920" cy="3429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Output Data Register ODR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57" name="Rechteck 56"/>
          <p:cNvSpPr/>
          <p:nvPr/>
        </p:nvSpPr>
        <p:spPr>
          <a:xfrm>
            <a:off x="10184129" y="5170170"/>
            <a:ext cx="1030545" cy="3429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Portpin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58" name="Gerade Verbindung mit Pfeil 57"/>
          <p:cNvCxnSpPr>
            <a:stCxn id="57" idx="1"/>
            <a:endCxn id="56" idx="3"/>
          </p:cNvCxnSpPr>
          <p:nvPr/>
        </p:nvCxnSpPr>
        <p:spPr>
          <a:xfrm flipH="1">
            <a:off x="7635240" y="5341620"/>
            <a:ext cx="2548889" cy="0"/>
          </a:xfrm>
          <a:prstGeom prst="straightConnector1">
            <a:avLst/>
          </a:prstGeom>
          <a:ln w="19050">
            <a:solidFill>
              <a:srgbClr val="FF0000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hteck 60"/>
          <p:cNvSpPr/>
          <p:nvPr/>
        </p:nvSpPr>
        <p:spPr>
          <a:xfrm>
            <a:off x="4846320" y="5589269"/>
            <a:ext cx="2788920" cy="3429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S</a:t>
            </a:r>
            <a:r>
              <a:rPr lang="de-DE" dirty="0" smtClean="0">
                <a:solidFill>
                  <a:schemeClr val="tx1"/>
                </a:solidFill>
              </a:rPr>
              <a:t>pezialfunktion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10184129" y="5589269"/>
            <a:ext cx="1030545" cy="3429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Portpin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63" name="Gerade Verbindung mit Pfeil 62"/>
          <p:cNvCxnSpPr>
            <a:stCxn id="62" idx="1"/>
            <a:endCxn id="61" idx="3"/>
          </p:cNvCxnSpPr>
          <p:nvPr/>
        </p:nvCxnSpPr>
        <p:spPr>
          <a:xfrm flipH="1">
            <a:off x="7635240" y="5760719"/>
            <a:ext cx="2548889" cy="0"/>
          </a:xfrm>
          <a:prstGeom prst="straightConnector1">
            <a:avLst/>
          </a:prstGeom>
          <a:ln w="19050">
            <a:solidFill>
              <a:srgbClr val="FF0000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hteck 63"/>
          <p:cNvSpPr/>
          <p:nvPr/>
        </p:nvSpPr>
        <p:spPr>
          <a:xfrm>
            <a:off x="4846320" y="6025512"/>
            <a:ext cx="2788920" cy="342900"/>
          </a:xfrm>
          <a:prstGeom prst="rect">
            <a:avLst/>
          </a:prstGeom>
          <a:noFill/>
          <a:ln w="19050">
            <a:solidFill>
              <a:srgbClr val="FF0000"/>
            </a:solidFill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Analogeingang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5" name="Rechteck 64"/>
          <p:cNvSpPr/>
          <p:nvPr/>
        </p:nvSpPr>
        <p:spPr>
          <a:xfrm>
            <a:off x="10184129" y="6025512"/>
            <a:ext cx="1030545" cy="342900"/>
          </a:xfrm>
          <a:prstGeom prst="rect">
            <a:avLst/>
          </a:prstGeom>
          <a:noFill/>
          <a:ln w="19050">
            <a:solidFill>
              <a:srgbClr val="FF0000"/>
            </a:solidFill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Portpin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66" name="Gerade Verbindung mit Pfeil 65"/>
          <p:cNvCxnSpPr>
            <a:stCxn id="65" idx="1"/>
            <a:endCxn id="64" idx="3"/>
          </p:cNvCxnSpPr>
          <p:nvPr/>
        </p:nvCxnSpPr>
        <p:spPr>
          <a:xfrm flipH="1">
            <a:off x="7635240" y="6196962"/>
            <a:ext cx="2548889" cy="0"/>
          </a:xfrm>
          <a:prstGeom prst="straightConnector1">
            <a:avLst/>
          </a:prstGeom>
          <a:ln w="19050">
            <a:solidFill>
              <a:srgbClr val="FF0000"/>
            </a:solidFill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feld 58"/>
          <p:cNvSpPr txBox="1"/>
          <p:nvPr/>
        </p:nvSpPr>
        <p:spPr>
          <a:xfrm>
            <a:off x="535788" y="3670342"/>
            <a:ext cx="107684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>
                <a:latin typeface="Consolas" panose="020B0609020204030204" pitchFamily="49" charset="0"/>
              </a:rPr>
              <a:t>  0     1      1     1      0     0      0      1      1      0      0      0     0      1      0      0</a:t>
            </a:r>
            <a:endParaRPr lang="de-DE" sz="1400" dirty="0">
              <a:latin typeface="Consolas" panose="020B0609020204030204" pitchFamily="49" charset="0"/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9857840" y="3649730"/>
            <a:ext cx="1332981" cy="351035"/>
          </a:xfrm>
          <a:prstGeom prst="rect">
            <a:avLst/>
          </a:prstGeom>
          <a:noFill/>
          <a:ln w="476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" name="Gerade Verbindung mit Pfeil 6"/>
          <p:cNvCxnSpPr/>
          <p:nvPr/>
        </p:nvCxnSpPr>
        <p:spPr>
          <a:xfrm flipV="1">
            <a:off x="3570385" y="3864057"/>
            <a:ext cx="3716792" cy="1113693"/>
          </a:xfrm>
          <a:prstGeom prst="straightConnector1">
            <a:avLst/>
          </a:prstGeom>
          <a:ln w="41275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feld 8"/>
          <p:cNvSpPr txBox="1"/>
          <p:nvPr/>
        </p:nvSpPr>
        <p:spPr>
          <a:xfrm>
            <a:off x="9880451" y="4070918"/>
            <a:ext cx="1246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>
                <a:solidFill>
                  <a:schemeClr val="accent6"/>
                </a:solidFill>
              </a:rPr>
              <a:t>Eingang</a:t>
            </a:r>
            <a:endParaRPr lang="de-DE" b="1" dirty="0">
              <a:solidFill>
                <a:schemeClr val="accent6"/>
              </a:solidFill>
            </a:endParaRPr>
          </a:p>
        </p:txBody>
      </p:sp>
      <p:sp>
        <p:nvSpPr>
          <p:cNvPr id="67" name="Rechteck 66"/>
          <p:cNvSpPr/>
          <p:nvPr/>
        </p:nvSpPr>
        <p:spPr>
          <a:xfrm>
            <a:off x="8494287" y="3648712"/>
            <a:ext cx="1332981" cy="351035"/>
          </a:xfrm>
          <a:prstGeom prst="rect">
            <a:avLst/>
          </a:prstGeom>
          <a:noFill/>
          <a:ln w="4762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8" name="Textfeld 67"/>
          <p:cNvSpPr txBox="1"/>
          <p:nvPr/>
        </p:nvSpPr>
        <p:spPr>
          <a:xfrm>
            <a:off x="8539971" y="4058246"/>
            <a:ext cx="1246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>
                <a:solidFill>
                  <a:schemeClr val="accent5">
                    <a:lumMod val="75000"/>
                  </a:schemeClr>
                </a:solidFill>
              </a:rPr>
              <a:t>Ausgang</a:t>
            </a:r>
            <a:endParaRPr lang="de-DE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9" name="Rechteck 68"/>
          <p:cNvSpPr/>
          <p:nvPr/>
        </p:nvSpPr>
        <p:spPr>
          <a:xfrm>
            <a:off x="2238894" y="4819135"/>
            <a:ext cx="1332981" cy="351035"/>
          </a:xfrm>
          <a:prstGeom prst="rect">
            <a:avLst/>
          </a:prstGeom>
          <a:noFill/>
          <a:ln w="476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0" name="Textfeld 69"/>
          <p:cNvSpPr txBox="1"/>
          <p:nvPr/>
        </p:nvSpPr>
        <p:spPr>
          <a:xfrm>
            <a:off x="7133227" y="4031826"/>
            <a:ext cx="1246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>
                <a:solidFill>
                  <a:schemeClr val="accent6"/>
                </a:solidFill>
              </a:rPr>
              <a:t>Eingang</a:t>
            </a:r>
            <a:endParaRPr lang="de-DE" b="1" dirty="0">
              <a:solidFill>
                <a:schemeClr val="accent6"/>
              </a:solidFill>
            </a:endParaRPr>
          </a:p>
        </p:txBody>
      </p:sp>
      <p:sp>
        <p:nvSpPr>
          <p:cNvPr id="71" name="Legende mit Linie 1 70"/>
          <p:cNvSpPr/>
          <p:nvPr/>
        </p:nvSpPr>
        <p:spPr>
          <a:xfrm>
            <a:off x="1047364" y="696955"/>
            <a:ext cx="2736235" cy="1535224"/>
          </a:xfrm>
          <a:prstGeom prst="borderCallout1">
            <a:avLst>
              <a:gd name="adj1" fmla="val 99915"/>
              <a:gd name="adj2" fmla="val 98655"/>
              <a:gd name="adj3" fmla="val 112233"/>
              <a:gd name="adj4" fmla="val 113016"/>
            </a:avLst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Eine Beispiels-konfiguration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72" name="Google Shape;3163;p2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021990" y="2164205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Audio 5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43900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31"/>
    </mc:Choice>
    <mc:Fallback xmlns="">
      <p:transition spd="slow" advTm="90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7.40741E-7 L 0.40052 -0.17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26" y="-8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"/>
                </p:tgtEl>
              </p:cMediaNode>
            </p:audio>
          </p:childTnLst>
        </p:cTn>
      </p:par>
    </p:tnLst>
    <p:bldLst>
      <p:bldP spid="69" grpId="0" animBg="1"/>
      <p:bldP spid="7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367620"/>
            <a:ext cx="3164114" cy="53226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Ports konfigurieren</a:t>
            </a:r>
            <a:endParaRPr lang="de-DE" sz="2400" dirty="0"/>
          </a:p>
        </p:txBody>
      </p:sp>
      <p:sp>
        <p:nvSpPr>
          <p:cNvPr id="6" name="Textfeld 5"/>
          <p:cNvSpPr txBox="1"/>
          <p:nvPr/>
        </p:nvSpPr>
        <p:spPr>
          <a:xfrm>
            <a:off x="333828" y="1204685"/>
            <a:ext cx="1141165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/>
              <a:t>2</a:t>
            </a:r>
            <a:r>
              <a:rPr lang="de-DE" sz="3200" dirty="0" smtClean="0"/>
              <a:t>. Eingang oder Ausgang oder sonst </a:t>
            </a:r>
            <a:r>
              <a:rPr lang="de-DE" sz="3200" dirty="0"/>
              <a:t>was: Das Moderegister MODER</a:t>
            </a:r>
          </a:p>
          <a:p>
            <a:endParaRPr lang="de-DE" sz="3200" dirty="0"/>
          </a:p>
        </p:txBody>
      </p:sp>
      <p:grpSp>
        <p:nvGrpSpPr>
          <p:cNvPr id="29" name="Gruppieren 28"/>
          <p:cNvGrpSpPr/>
          <p:nvPr/>
        </p:nvGrpSpPr>
        <p:grpSpPr>
          <a:xfrm>
            <a:off x="535788" y="1789460"/>
            <a:ext cx="10768481" cy="1077685"/>
            <a:chOff x="535788" y="1789460"/>
            <a:chExt cx="10768481" cy="1077685"/>
          </a:xfrm>
        </p:grpSpPr>
        <p:grpSp>
          <p:nvGrpSpPr>
            <p:cNvPr id="26" name="Gruppieren 25"/>
            <p:cNvGrpSpPr/>
            <p:nvPr/>
          </p:nvGrpSpPr>
          <p:grpSpPr>
            <a:xfrm>
              <a:off x="535789" y="2094259"/>
              <a:ext cx="10678886" cy="772886"/>
              <a:chOff x="555171" y="2133600"/>
              <a:chExt cx="10678886" cy="772886"/>
            </a:xfrm>
          </p:grpSpPr>
          <p:sp>
            <p:nvSpPr>
              <p:cNvPr id="4" name="Rechteck 3"/>
              <p:cNvSpPr/>
              <p:nvPr/>
            </p:nvSpPr>
            <p:spPr>
              <a:xfrm>
                <a:off x="555171" y="2133600"/>
                <a:ext cx="10678886" cy="772886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8" name="Gerader Verbinder 7"/>
              <p:cNvCxnSpPr>
                <a:stCxn id="4" idx="1"/>
                <a:endCxn id="4" idx="3"/>
              </p:cNvCxnSpPr>
              <p:nvPr/>
            </p:nvCxnSpPr>
            <p:spPr>
              <a:xfrm>
                <a:off x="555171" y="2520043"/>
                <a:ext cx="10678886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Gerader Verbinder 9"/>
              <p:cNvCxnSpPr/>
              <p:nvPr/>
            </p:nvCxnSpPr>
            <p:spPr>
              <a:xfrm>
                <a:off x="1839686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Gerader Verbinder 10"/>
              <p:cNvCxnSpPr/>
              <p:nvPr/>
            </p:nvCxnSpPr>
            <p:spPr>
              <a:xfrm>
                <a:off x="3149599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Gerader Verbinder 11"/>
              <p:cNvCxnSpPr/>
              <p:nvPr/>
            </p:nvCxnSpPr>
            <p:spPr>
              <a:xfrm>
                <a:off x="4430487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Gerader Verbinder 12"/>
              <p:cNvCxnSpPr/>
              <p:nvPr/>
            </p:nvCxnSpPr>
            <p:spPr>
              <a:xfrm>
                <a:off x="5791200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Gerader Verbinder 13"/>
              <p:cNvCxnSpPr/>
              <p:nvPr/>
            </p:nvCxnSpPr>
            <p:spPr>
              <a:xfrm>
                <a:off x="7129340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Gerader Verbinder 14"/>
              <p:cNvCxnSpPr/>
              <p:nvPr/>
            </p:nvCxnSpPr>
            <p:spPr>
              <a:xfrm>
                <a:off x="8504204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Gerader Verbinder 15"/>
              <p:cNvCxnSpPr/>
              <p:nvPr/>
            </p:nvCxnSpPr>
            <p:spPr>
              <a:xfrm>
                <a:off x="9865202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Gerader Verbinder 16"/>
              <p:cNvCxnSpPr/>
              <p:nvPr/>
            </p:nvCxnSpPr>
            <p:spPr>
              <a:xfrm>
                <a:off x="10549014" y="2520848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Gerader Verbinder 18"/>
              <p:cNvCxnSpPr/>
              <p:nvPr/>
            </p:nvCxnSpPr>
            <p:spPr>
              <a:xfrm>
                <a:off x="9182715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Gerader Verbinder 19"/>
              <p:cNvCxnSpPr/>
              <p:nvPr/>
            </p:nvCxnSpPr>
            <p:spPr>
              <a:xfrm>
                <a:off x="7830993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Gerader Verbinder 20"/>
              <p:cNvCxnSpPr/>
              <p:nvPr/>
            </p:nvCxnSpPr>
            <p:spPr>
              <a:xfrm>
                <a:off x="6471320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Gerader Verbinder 21"/>
              <p:cNvCxnSpPr/>
              <p:nvPr/>
            </p:nvCxnSpPr>
            <p:spPr>
              <a:xfrm>
                <a:off x="5119598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Gerader Verbinder 22"/>
              <p:cNvCxnSpPr/>
              <p:nvPr/>
            </p:nvCxnSpPr>
            <p:spPr>
              <a:xfrm>
                <a:off x="3775828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Gerader Verbinder 23"/>
              <p:cNvCxnSpPr/>
              <p:nvPr/>
            </p:nvCxnSpPr>
            <p:spPr>
              <a:xfrm>
                <a:off x="2496993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Gerader Verbinder 24"/>
              <p:cNvCxnSpPr/>
              <p:nvPr/>
            </p:nvCxnSpPr>
            <p:spPr>
              <a:xfrm>
                <a:off x="1200931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Textfeld 26"/>
            <p:cNvSpPr txBox="1"/>
            <p:nvPr/>
          </p:nvSpPr>
          <p:spPr>
            <a:xfrm>
              <a:off x="535789" y="1789460"/>
              <a:ext cx="106788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latin typeface="Consolas" panose="020B0609020204030204" pitchFamily="49" charset="0"/>
                </a:rPr>
                <a:t> 31   30   29   28    27   26   25   24    23   22   21    20   19    18   17    16</a:t>
              </a:r>
              <a:endParaRPr lang="de-DE" dirty="0">
                <a:latin typeface="Consolas" panose="020B0609020204030204" pitchFamily="49" charset="0"/>
              </a:endParaRPr>
            </a:p>
          </p:txBody>
        </p:sp>
        <p:sp>
          <p:nvSpPr>
            <p:cNvPr id="28" name="Textfeld 27"/>
            <p:cNvSpPr txBox="1"/>
            <p:nvPr/>
          </p:nvSpPr>
          <p:spPr>
            <a:xfrm>
              <a:off x="535788" y="2158792"/>
              <a:ext cx="1076848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dirty="0" smtClean="0">
                  <a:latin typeface="Consolas" panose="020B0609020204030204" pitchFamily="49" charset="0"/>
                </a:rPr>
                <a:t>MODER15[1:0] MODER14[1:0] MODER13[1:0] MODER12[1:0]  MODER11[1:0]  MODER10[1:0]  MODER9[1:0]   MODER8[1:0</a:t>
              </a:r>
              <a:r>
                <a:rPr lang="de-DE" sz="1400" dirty="0">
                  <a:latin typeface="Consolas" panose="020B0609020204030204" pitchFamily="49" charset="0"/>
                </a:rPr>
                <a:t>]</a:t>
              </a:r>
              <a:r>
                <a:rPr lang="de-DE" sz="1400" dirty="0" smtClean="0">
                  <a:latin typeface="Consolas" panose="020B0609020204030204" pitchFamily="49" charset="0"/>
                </a:rPr>
                <a:t> </a:t>
              </a:r>
              <a:endParaRPr lang="de-DE" sz="1400" dirty="0">
                <a:latin typeface="Consolas" panose="020B0609020204030204" pitchFamily="49" charset="0"/>
              </a:endParaRPr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535788" y="2931678"/>
            <a:ext cx="10768481" cy="1077685"/>
            <a:chOff x="535788" y="1789460"/>
            <a:chExt cx="10768481" cy="1077685"/>
          </a:xfrm>
        </p:grpSpPr>
        <p:grpSp>
          <p:nvGrpSpPr>
            <p:cNvPr id="31" name="Gruppieren 30"/>
            <p:cNvGrpSpPr/>
            <p:nvPr/>
          </p:nvGrpSpPr>
          <p:grpSpPr>
            <a:xfrm>
              <a:off x="535789" y="2094259"/>
              <a:ext cx="10678886" cy="772886"/>
              <a:chOff x="555171" y="2133600"/>
              <a:chExt cx="10678886" cy="772886"/>
            </a:xfrm>
          </p:grpSpPr>
          <p:sp>
            <p:nvSpPr>
              <p:cNvPr id="34" name="Rechteck 33"/>
              <p:cNvSpPr/>
              <p:nvPr/>
            </p:nvSpPr>
            <p:spPr>
              <a:xfrm>
                <a:off x="555171" y="2133600"/>
                <a:ext cx="10678886" cy="772886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35" name="Gerader Verbinder 34"/>
              <p:cNvCxnSpPr>
                <a:stCxn id="34" idx="1"/>
                <a:endCxn id="34" idx="3"/>
              </p:cNvCxnSpPr>
              <p:nvPr/>
            </p:nvCxnSpPr>
            <p:spPr>
              <a:xfrm>
                <a:off x="555171" y="2520043"/>
                <a:ext cx="10678886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Gerader Verbinder 35"/>
              <p:cNvCxnSpPr/>
              <p:nvPr/>
            </p:nvCxnSpPr>
            <p:spPr>
              <a:xfrm>
                <a:off x="1839686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Gerader Verbinder 36"/>
              <p:cNvCxnSpPr/>
              <p:nvPr/>
            </p:nvCxnSpPr>
            <p:spPr>
              <a:xfrm>
                <a:off x="3149599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Gerader Verbinder 37"/>
              <p:cNvCxnSpPr/>
              <p:nvPr/>
            </p:nvCxnSpPr>
            <p:spPr>
              <a:xfrm>
                <a:off x="4430487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Gerader Verbinder 38"/>
              <p:cNvCxnSpPr/>
              <p:nvPr/>
            </p:nvCxnSpPr>
            <p:spPr>
              <a:xfrm>
                <a:off x="5791200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Gerader Verbinder 39"/>
              <p:cNvCxnSpPr/>
              <p:nvPr/>
            </p:nvCxnSpPr>
            <p:spPr>
              <a:xfrm>
                <a:off x="7129340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Gerader Verbinder 40"/>
              <p:cNvCxnSpPr/>
              <p:nvPr/>
            </p:nvCxnSpPr>
            <p:spPr>
              <a:xfrm>
                <a:off x="8504204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Gerader Verbinder 41"/>
              <p:cNvCxnSpPr/>
              <p:nvPr/>
            </p:nvCxnSpPr>
            <p:spPr>
              <a:xfrm>
                <a:off x="9865202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Gerader Verbinder 42"/>
              <p:cNvCxnSpPr/>
              <p:nvPr/>
            </p:nvCxnSpPr>
            <p:spPr>
              <a:xfrm>
                <a:off x="10549014" y="2520848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Gerader Verbinder 43"/>
              <p:cNvCxnSpPr/>
              <p:nvPr/>
            </p:nvCxnSpPr>
            <p:spPr>
              <a:xfrm>
                <a:off x="9182715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Gerader Verbinder 44"/>
              <p:cNvCxnSpPr/>
              <p:nvPr/>
            </p:nvCxnSpPr>
            <p:spPr>
              <a:xfrm>
                <a:off x="7830993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Gerader Verbinder 45"/>
              <p:cNvCxnSpPr/>
              <p:nvPr/>
            </p:nvCxnSpPr>
            <p:spPr>
              <a:xfrm>
                <a:off x="6471320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Gerader Verbinder 46"/>
              <p:cNvCxnSpPr/>
              <p:nvPr/>
            </p:nvCxnSpPr>
            <p:spPr>
              <a:xfrm>
                <a:off x="5119598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Gerader Verbinder 47"/>
              <p:cNvCxnSpPr/>
              <p:nvPr/>
            </p:nvCxnSpPr>
            <p:spPr>
              <a:xfrm>
                <a:off x="3775828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Gerader Verbinder 48"/>
              <p:cNvCxnSpPr/>
              <p:nvPr/>
            </p:nvCxnSpPr>
            <p:spPr>
              <a:xfrm>
                <a:off x="2496993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Gerader Verbinder 49"/>
              <p:cNvCxnSpPr/>
              <p:nvPr/>
            </p:nvCxnSpPr>
            <p:spPr>
              <a:xfrm>
                <a:off x="1200931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Textfeld 31"/>
            <p:cNvSpPr txBox="1"/>
            <p:nvPr/>
          </p:nvSpPr>
          <p:spPr>
            <a:xfrm>
              <a:off x="535789" y="1789460"/>
              <a:ext cx="106788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latin typeface="Consolas" panose="020B0609020204030204" pitchFamily="49" charset="0"/>
                </a:rPr>
                <a:t> 15   14   13   12    11   10    9    8     7    6    5     4    3     2    1     0</a:t>
              </a:r>
              <a:endParaRPr lang="de-DE" dirty="0">
                <a:latin typeface="Consolas" panose="020B0609020204030204" pitchFamily="49" charset="0"/>
              </a:endParaRPr>
            </a:p>
          </p:txBody>
        </p:sp>
        <p:sp>
          <p:nvSpPr>
            <p:cNvPr id="33" name="Textfeld 32"/>
            <p:cNvSpPr txBox="1"/>
            <p:nvPr/>
          </p:nvSpPr>
          <p:spPr>
            <a:xfrm>
              <a:off x="535788" y="2158792"/>
              <a:ext cx="1076848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dirty="0" smtClean="0">
                  <a:latin typeface="Consolas" panose="020B0609020204030204" pitchFamily="49" charset="0"/>
                </a:rPr>
                <a:t>MODER7[1:0]  MODER6[1:0]  MODER5[1:0]  MODER4[1:0]   MODER3[1:0]   MODER2[1:0]   MODER1[1:0]   MODER0[1:0</a:t>
              </a:r>
              <a:r>
                <a:rPr lang="de-DE" sz="1400" dirty="0">
                  <a:latin typeface="Consolas" panose="020B0609020204030204" pitchFamily="49" charset="0"/>
                </a:rPr>
                <a:t>]</a:t>
              </a:r>
              <a:r>
                <a:rPr lang="de-DE" sz="1400" dirty="0" smtClean="0">
                  <a:latin typeface="Consolas" panose="020B0609020204030204" pitchFamily="49" charset="0"/>
                </a:rPr>
                <a:t> </a:t>
              </a:r>
              <a:endParaRPr lang="de-DE" sz="1400" dirty="0">
                <a:latin typeface="Consolas" panose="020B0609020204030204" pitchFamily="49" charset="0"/>
              </a:endParaRPr>
            </a:p>
          </p:txBody>
        </p:sp>
      </p:grpSp>
      <p:graphicFrame>
        <p:nvGraphicFramePr>
          <p:cNvPr id="51" name="Tabelle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7090636"/>
              </p:ext>
            </p:extLst>
          </p:nvPr>
        </p:nvGraphicFramePr>
        <p:xfrm>
          <a:off x="535789" y="4378696"/>
          <a:ext cx="3328640" cy="1989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0164"/>
                <a:gridCol w="1051418"/>
                <a:gridCol w="947058"/>
              </a:tblGrid>
              <a:tr h="397943">
                <a:tc>
                  <a:txBody>
                    <a:bodyPr/>
                    <a:lstStyle/>
                    <a:p>
                      <a:pPr algn="ctr"/>
                      <a:r>
                        <a:rPr lang="de-DE" dirty="0" err="1" smtClean="0">
                          <a:solidFill>
                            <a:schemeClr val="tx1"/>
                          </a:solidFill>
                        </a:rPr>
                        <a:t>MODERx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   [ 1 :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  0]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7943"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Eingang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7943"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Ausgang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7943">
                <a:tc>
                  <a:txBody>
                    <a:bodyPr/>
                    <a:lstStyle/>
                    <a:p>
                      <a:pPr algn="ctr"/>
                      <a:r>
                        <a:rPr lang="de-DE" dirty="0" err="1" smtClean="0">
                          <a:solidFill>
                            <a:schemeClr val="tx1"/>
                          </a:solidFill>
                        </a:rPr>
                        <a:t>Alternate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7943"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Analog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2" name="Rechteck 51"/>
          <p:cNvSpPr/>
          <p:nvPr/>
        </p:nvSpPr>
        <p:spPr>
          <a:xfrm>
            <a:off x="4846320" y="4743450"/>
            <a:ext cx="2788920" cy="3429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Input Data Register IDR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53" name="Rechteck 52"/>
          <p:cNvSpPr/>
          <p:nvPr/>
        </p:nvSpPr>
        <p:spPr>
          <a:xfrm>
            <a:off x="10184129" y="4743450"/>
            <a:ext cx="1030545" cy="3429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Portpin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55" name="Gerade Verbindung mit Pfeil 54"/>
          <p:cNvCxnSpPr>
            <a:stCxn id="53" idx="1"/>
            <a:endCxn id="52" idx="3"/>
          </p:cNvCxnSpPr>
          <p:nvPr/>
        </p:nvCxnSpPr>
        <p:spPr>
          <a:xfrm flipH="1">
            <a:off x="7635240" y="4914900"/>
            <a:ext cx="2548889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hteck 55"/>
          <p:cNvSpPr/>
          <p:nvPr/>
        </p:nvSpPr>
        <p:spPr>
          <a:xfrm>
            <a:off x="4846320" y="5170170"/>
            <a:ext cx="2788920" cy="3429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Output Data Register ODR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57" name="Rechteck 56"/>
          <p:cNvSpPr/>
          <p:nvPr/>
        </p:nvSpPr>
        <p:spPr>
          <a:xfrm>
            <a:off x="10184129" y="5170170"/>
            <a:ext cx="1030545" cy="3429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Portpin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58" name="Gerade Verbindung mit Pfeil 57"/>
          <p:cNvCxnSpPr>
            <a:stCxn id="57" idx="1"/>
            <a:endCxn id="56" idx="3"/>
          </p:cNvCxnSpPr>
          <p:nvPr/>
        </p:nvCxnSpPr>
        <p:spPr>
          <a:xfrm flipH="1">
            <a:off x="7635240" y="5341620"/>
            <a:ext cx="2548889" cy="0"/>
          </a:xfrm>
          <a:prstGeom prst="straightConnector1">
            <a:avLst/>
          </a:prstGeom>
          <a:ln w="19050">
            <a:solidFill>
              <a:srgbClr val="FF0000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hteck 60"/>
          <p:cNvSpPr/>
          <p:nvPr/>
        </p:nvSpPr>
        <p:spPr>
          <a:xfrm>
            <a:off x="4846320" y="5589269"/>
            <a:ext cx="2788920" cy="3429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S</a:t>
            </a:r>
            <a:r>
              <a:rPr lang="de-DE" dirty="0" smtClean="0">
                <a:solidFill>
                  <a:schemeClr val="tx1"/>
                </a:solidFill>
              </a:rPr>
              <a:t>pezialfunktion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10184129" y="5589269"/>
            <a:ext cx="1030545" cy="3429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Portpin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63" name="Gerade Verbindung mit Pfeil 62"/>
          <p:cNvCxnSpPr>
            <a:stCxn id="62" idx="1"/>
            <a:endCxn id="61" idx="3"/>
          </p:cNvCxnSpPr>
          <p:nvPr/>
        </p:nvCxnSpPr>
        <p:spPr>
          <a:xfrm flipH="1">
            <a:off x="7635240" y="5760719"/>
            <a:ext cx="2548889" cy="0"/>
          </a:xfrm>
          <a:prstGeom prst="straightConnector1">
            <a:avLst/>
          </a:prstGeom>
          <a:ln w="19050">
            <a:solidFill>
              <a:srgbClr val="FF0000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hteck 63"/>
          <p:cNvSpPr/>
          <p:nvPr/>
        </p:nvSpPr>
        <p:spPr>
          <a:xfrm>
            <a:off x="4846320" y="6025512"/>
            <a:ext cx="2788920" cy="342900"/>
          </a:xfrm>
          <a:prstGeom prst="rect">
            <a:avLst/>
          </a:prstGeom>
          <a:noFill/>
          <a:ln w="19050">
            <a:solidFill>
              <a:srgbClr val="FF0000"/>
            </a:solidFill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Analogeingang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5" name="Rechteck 64"/>
          <p:cNvSpPr/>
          <p:nvPr/>
        </p:nvSpPr>
        <p:spPr>
          <a:xfrm>
            <a:off x="10184129" y="6025512"/>
            <a:ext cx="1030545" cy="342900"/>
          </a:xfrm>
          <a:prstGeom prst="rect">
            <a:avLst/>
          </a:prstGeom>
          <a:noFill/>
          <a:ln w="19050">
            <a:solidFill>
              <a:srgbClr val="FF0000"/>
            </a:solidFill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Portpin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66" name="Gerade Verbindung mit Pfeil 65"/>
          <p:cNvCxnSpPr>
            <a:stCxn id="65" idx="1"/>
            <a:endCxn id="64" idx="3"/>
          </p:cNvCxnSpPr>
          <p:nvPr/>
        </p:nvCxnSpPr>
        <p:spPr>
          <a:xfrm flipH="1">
            <a:off x="7635240" y="6196962"/>
            <a:ext cx="2548889" cy="0"/>
          </a:xfrm>
          <a:prstGeom prst="straightConnector1">
            <a:avLst/>
          </a:prstGeom>
          <a:ln w="19050">
            <a:solidFill>
              <a:srgbClr val="FF0000"/>
            </a:solidFill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feld 58"/>
          <p:cNvSpPr txBox="1"/>
          <p:nvPr/>
        </p:nvSpPr>
        <p:spPr>
          <a:xfrm>
            <a:off x="535788" y="3670342"/>
            <a:ext cx="107684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>
                <a:latin typeface="Consolas" panose="020B0609020204030204" pitchFamily="49" charset="0"/>
              </a:rPr>
              <a:t>  0     1      1     1      0     0      0      1      1      0      0      0     0      1      0      0</a:t>
            </a:r>
            <a:endParaRPr lang="de-DE" sz="1400" dirty="0">
              <a:latin typeface="Consolas" panose="020B0609020204030204" pitchFamily="49" charset="0"/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9857840" y="3649730"/>
            <a:ext cx="1332981" cy="351035"/>
          </a:xfrm>
          <a:prstGeom prst="rect">
            <a:avLst/>
          </a:prstGeom>
          <a:noFill/>
          <a:ln w="476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" name="Gerade Verbindung mit Pfeil 6"/>
          <p:cNvCxnSpPr/>
          <p:nvPr/>
        </p:nvCxnSpPr>
        <p:spPr>
          <a:xfrm flipV="1">
            <a:off x="3553410" y="3919866"/>
            <a:ext cx="2249172" cy="1807151"/>
          </a:xfrm>
          <a:prstGeom prst="straightConnector1">
            <a:avLst/>
          </a:prstGeom>
          <a:ln w="412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feld 8"/>
          <p:cNvSpPr txBox="1"/>
          <p:nvPr/>
        </p:nvSpPr>
        <p:spPr>
          <a:xfrm>
            <a:off x="9880451" y="4070918"/>
            <a:ext cx="1246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>
                <a:solidFill>
                  <a:schemeClr val="accent6"/>
                </a:solidFill>
              </a:rPr>
              <a:t>Eingang</a:t>
            </a:r>
            <a:endParaRPr lang="de-DE" b="1" dirty="0">
              <a:solidFill>
                <a:schemeClr val="accent6"/>
              </a:solidFill>
            </a:endParaRPr>
          </a:p>
        </p:txBody>
      </p:sp>
      <p:sp>
        <p:nvSpPr>
          <p:cNvPr id="67" name="Rechteck 66"/>
          <p:cNvSpPr/>
          <p:nvPr/>
        </p:nvSpPr>
        <p:spPr>
          <a:xfrm>
            <a:off x="8494287" y="3648712"/>
            <a:ext cx="1332981" cy="351035"/>
          </a:xfrm>
          <a:prstGeom prst="rect">
            <a:avLst/>
          </a:prstGeom>
          <a:noFill/>
          <a:ln w="4762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8" name="Textfeld 67"/>
          <p:cNvSpPr txBox="1"/>
          <p:nvPr/>
        </p:nvSpPr>
        <p:spPr>
          <a:xfrm>
            <a:off x="8539971" y="4058246"/>
            <a:ext cx="1246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>
                <a:solidFill>
                  <a:schemeClr val="accent5">
                    <a:lumMod val="75000"/>
                  </a:schemeClr>
                </a:solidFill>
              </a:rPr>
              <a:t>Ausgang</a:t>
            </a:r>
            <a:endParaRPr lang="de-DE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9" name="Rechteck 68"/>
          <p:cNvSpPr/>
          <p:nvPr/>
        </p:nvSpPr>
        <p:spPr>
          <a:xfrm>
            <a:off x="7127987" y="3652382"/>
            <a:ext cx="1332981" cy="351035"/>
          </a:xfrm>
          <a:prstGeom prst="rect">
            <a:avLst/>
          </a:prstGeom>
          <a:noFill/>
          <a:ln w="476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0" name="Textfeld 69"/>
          <p:cNvSpPr txBox="1"/>
          <p:nvPr/>
        </p:nvSpPr>
        <p:spPr>
          <a:xfrm>
            <a:off x="7133227" y="4031826"/>
            <a:ext cx="1246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>
                <a:solidFill>
                  <a:schemeClr val="accent6"/>
                </a:solidFill>
              </a:rPr>
              <a:t>Eingang</a:t>
            </a:r>
            <a:endParaRPr lang="de-DE" b="1" dirty="0">
              <a:solidFill>
                <a:schemeClr val="accent6"/>
              </a:solidFill>
            </a:endParaRPr>
          </a:p>
        </p:txBody>
      </p:sp>
      <p:sp>
        <p:nvSpPr>
          <p:cNvPr id="71" name="Textfeld 70"/>
          <p:cNvSpPr txBox="1"/>
          <p:nvPr/>
        </p:nvSpPr>
        <p:spPr>
          <a:xfrm>
            <a:off x="5771818" y="4020146"/>
            <a:ext cx="1246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 err="1">
                <a:solidFill>
                  <a:srgbClr val="FF0000"/>
                </a:solidFill>
              </a:rPr>
              <a:t>A</a:t>
            </a:r>
            <a:r>
              <a:rPr lang="de-DE" b="1" dirty="0" err="1" smtClean="0">
                <a:solidFill>
                  <a:srgbClr val="FF0000"/>
                </a:solidFill>
              </a:rPr>
              <a:t>lternate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72" name="Rechteck 71"/>
          <p:cNvSpPr/>
          <p:nvPr/>
        </p:nvSpPr>
        <p:spPr>
          <a:xfrm>
            <a:off x="2200109" y="5581989"/>
            <a:ext cx="1332981" cy="351035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3" name="Legende mit Linie 1 72"/>
          <p:cNvSpPr/>
          <p:nvPr/>
        </p:nvSpPr>
        <p:spPr>
          <a:xfrm>
            <a:off x="1047364" y="696955"/>
            <a:ext cx="2736235" cy="1535224"/>
          </a:xfrm>
          <a:prstGeom prst="borderCallout1">
            <a:avLst>
              <a:gd name="adj1" fmla="val 99915"/>
              <a:gd name="adj2" fmla="val 98655"/>
              <a:gd name="adj3" fmla="val 112233"/>
              <a:gd name="adj4" fmla="val 113016"/>
            </a:avLst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Eine Beispiels-konfiguration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74" name="Google Shape;3163;p2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021990" y="2164205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Audio 5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5849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745"/>
    </mc:Choice>
    <mc:Fallback xmlns="">
      <p:transition spd="slow" advTm="207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1.85185E-6 L 0.29375 -0.2824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87" y="-14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"/>
                </p:tgtEl>
              </p:cMediaNode>
            </p:audio>
          </p:childTnLst>
        </p:cTn>
      </p:par>
    </p:tnLst>
    <p:bldLst>
      <p:bldP spid="71" grpId="0"/>
      <p:bldP spid="7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367620"/>
            <a:ext cx="3164114" cy="53226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Ports konfigurieren</a:t>
            </a:r>
            <a:endParaRPr lang="de-DE" sz="2400" dirty="0"/>
          </a:p>
        </p:txBody>
      </p:sp>
      <p:sp>
        <p:nvSpPr>
          <p:cNvPr id="6" name="Textfeld 5"/>
          <p:cNvSpPr txBox="1"/>
          <p:nvPr/>
        </p:nvSpPr>
        <p:spPr>
          <a:xfrm>
            <a:off x="333828" y="1204685"/>
            <a:ext cx="1141165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/>
              <a:t>2</a:t>
            </a:r>
            <a:r>
              <a:rPr lang="de-DE" sz="3200" dirty="0" smtClean="0"/>
              <a:t>. Eingang oder Ausgang oder sonst </a:t>
            </a:r>
            <a:r>
              <a:rPr lang="de-DE" sz="3200" dirty="0"/>
              <a:t>was: Das Moderegister MODER</a:t>
            </a:r>
          </a:p>
          <a:p>
            <a:endParaRPr lang="de-DE" sz="3200" dirty="0"/>
          </a:p>
        </p:txBody>
      </p:sp>
      <p:grpSp>
        <p:nvGrpSpPr>
          <p:cNvPr id="29" name="Gruppieren 28"/>
          <p:cNvGrpSpPr/>
          <p:nvPr/>
        </p:nvGrpSpPr>
        <p:grpSpPr>
          <a:xfrm>
            <a:off x="535788" y="1789460"/>
            <a:ext cx="10768481" cy="1077685"/>
            <a:chOff x="535788" y="1789460"/>
            <a:chExt cx="10768481" cy="1077685"/>
          </a:xfrm>
        </p:grpSpPr>
        <p:grpSp>
          <p:nvGrpSpPr>
            <p:cNvPr id="26" name="Gruppieren 25"/>
            <p:cNvGrpSpPr/>
            <p:nvPr/>
          </p:nvGrpSpPr>
          <p:grpSpPr>
            <a:xfrm>
              <a:off x="535789" y="2094259"/>
              <a:ext cx="10678886" cy="772886"/>
              <a:chOff x="555171" y="2133600"/>
              <a:chExt cx="10678886" cy="772886"/>
            </a:xfrm>
          </p:grpSpPr>
          <p:sp>
            <p:nvSpPr>
              <p:cNvPr id="4" name="Rechteck 3"/>
              <p:cNvSpPr/>
              <p:nvPr/>
            </p:nvSpPr>
            <p:spPr>
              <a:xfrm>
                <a:off x="555171" y="2133600"/>
                <a:ext cx="10678886" cy="772886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8" name="Gerader Verbinder 7"/>
              <p:cNvCxnSpPr>
                <a:stCxn id="4" idx="1"/>
                <a:endCxn id="4" idx="3"/>
              </p:cNvCxnSpPr>
              <p:nvPr/>
            </p:nvCxnSpPr>
            <p:spPr>
              <a:xfrm>
                <a:off x="555171" y="2520043"/>
                <a:ext cx="10678886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Gerader Verbinder 9"/>
              <p:cNvCxnSpPr/>
              <p:nvPr/>
            </p:nvCxnSpPr>
            <p:spPr>
              <a:xfrm>
                <a:off x="1839686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Gerader Verbinder 10"/>
              <p:cNvCxnSpPr/>
              <p:nvPr/>
            </p:nvCxnSpPr>
            <p:spPr>
              <a:xfrm>
                <a:off x="3149599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Gerader Verbinder 11"/>
              <p:cNvCxnSpPr/>
              <p:nvPr/>
            </p:nvCxnSpPr>
            <p:spPr>
              <a:xfrm>
                <a:off x="4430487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Gerader Verbinder 12"/>
              <p:cNvCxnSpPr/>
              <p:nvPr/>
            </p:nvCxnSpPr>
            <p:spPr>
              <a:xfrm>
                <a:off x="5791200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Gerader Verbinder 13"/>
              <p:cNvCxnSpPr/>
              <p:nvPr/>
            </p:nvCxnSpPr>
            <p:spPr>
              <a:xfrm>
                <a:off x="7129340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Gerader Verbinder 14"/>
              <p:cNvCxnSpPr/>
              <p:nvPr/>
            </p:nvCxnSpPr>
            <p:spPr>
              <a:xfrm>
                <a:off x="8504204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Gerader Verbinder 15"/>
              <p:cNvCxnSpPr/>
              <p:nvPr/>
            </p:nvCxnSpPr>
            <p:spPr>
              <a:xfrm>
                <a:off x="9865202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Gerader Verbinder 16"/>
              <p:cNvCxnSpPr/>
              <p:nvPr/>
            </p:nvCxnSpPr>
            <p:spPr>
              <a:xfrm>
                <a:off x="10549014" y="2520848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Gerader Verbinder 18"/>
              <p:cNvCxnSpPr/>
              <p:nvPr/>
            </p:nvCxnSpPr>
            <p:spPr>
              <a:xfrm>
                <a:off x="9182715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Gerader Verbinder 19"/>
              <p:cNvCxnSpPr/>
              <p:nvPr/>
            </p:nvCxnSpPr>
            <p:spPr>
              <a:xfrm>
                <a:off x="7830993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Gerader Verbinder 20"/>
              <p:cNvCxnSpPr/>
              <p:nvPr/>
            </p:nvCxnSpPr>
            <p:spPr>
              <a:xfrm>
                <a:off x="6471320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Gerader Verbinder 21"/>
              <p:cNvCxnSpPr/>
              <p:nvPr/>
            </p:nvCxnSpPr>
            <p:spPr>
              <a:xfrm>
                <a:off x="5119598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Gerader Verbinder 22"/>
              <p:cNvCxnSpPr/>
              <p:nvPr/>
            </p:nvCxnSpPr>
            <p:spPr>
              <a:xfrm>
                <a:off x="3775828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Gerader Verbinder 23"/>
              <p:cNvCxnSpPr/>
              <p:nvPr/>
            </p:nvCxnSpPr>
            <p:spPr>
              <a:xfrm>
                <a:off x="2496993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Gerader Verbinder 24"/>
              <p:cNvCxnSpPr/>
              <p:nvPr/>
            </p:nvCxnSpPr>
            <p:spPr>
              <a:xfrm>
                <a:off x="1200931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Textfeld 26"/>
            <p:cNvSpPr txBox="1"/>
            <p:nvPr/>
          </p:nvSpPr>
          <p:spPr>
            <a:xfrm>
              <a:off x="535789" y="1789460"/>
              <a:ext cx="106788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latin typeface="Consolas" panose="020B0609020204030204" pitchFamily="49" charset="0"/>
                </a:rPr>
                <a:t> 31   30   29   28    27   26   25   24    23   22   21    20   19    18   17    16</a:t>
              </a:r>
              <a:endParaRPr lang="de-DE" dirty="0">
                <a:latin typeface="Consolas" panose="020B0609020204030204" pitchFamily="49" charset="0"/>
              </a:endParaRPr>
            </a:p>
          </p:txBody>
        </p:sp>
        <p:sp>
          <p:nvSpPr>
            <p:cNvPr id="28" name="Textfeld 27"/>
            <p:cNvSpPr txBox="1"/>
            <p:nvPr/>
          </p:nvSpPr>
          <p:spPr>
            <a:xfrm>
              <a:off x="535788" y="2158792"/>
              <a:ext cx="1076848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dirty="0" smtClean="0">
                  <a:latin typeface="Consolas" panose="020B0609020204030204" pitchFamily="49" charset="0"/>
                </a:rPr>
                <a:t>MODER15[1:0] MODER14[1:0] MODER13[1:0] MODER12[1:0]  MODER11[1:0]  MODER10[1:0]  MODER9[1:0]   MODER8[1:0</a:t>
              </a:r>
              <a:r>
                <a:rPr lang="de-DE" sz="1400" dirty="0">
                  <a:latin typeface="Consolas" panose="020B0609020204030204" pitchFamily="49" charset="0"/>
                </a:rPr>
                <a:t>]</a:t>
              </a:r>
              <a:r>
                <a:rPr lang="de-DE" sz="1400" dirty="0" smtClean="0">
                  <a:latin typeface="Consolas" panose="020B0609020204030204" pitchFamily="49" charset="0"/>
                </a:rPr>
                <a:t> </a:t>
              </a:r>
              <a:endParaRPr lang="de-DE" sz="1400" dirty="0">
                <a:latin typeface="Consolas" panose="020B0609020204030204" pitchFamily="49" charset="0"/>
              </a:endParaRPr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535788" y="2931678"/>
            <a:ext cx="10768481" cy="1077685"/>
            <a:chOff x="535788" y="1789460"/>
            <a:chExt cx="10768481" cy="1077685"/>
          </a:xfrm>
        </p:grpSpPr>
        <p:grpSp>
          <p:nvGrpSpPr>
            <p:cNvPr id="31" name="Gruppieren 30"/>
            <p:cNvGrpSpPr/>
            <p:nvPr/>
          </p:nvGrpSpPr>
          <p:grpSpPr>
            <a:xfrm>
              <a:off x="535789" y="2094259"/>
              <a:ext cx="10678886" cy="772886"/>
              <a:chOff x="555171" y="2133600"/>
              <a:chExt cx="10678886" cy="772886"/>
            </a:xfrm>
          </p:grpSpPr>
          <p:sp>
            <p:nvSpPr>
              <p:cNvPr id="34" name="Rechteck 33"/>
              <p:cNvSpPr/>
              <p:nvPr/>
            </p:nvSpPr>
            <p:spPr>
              <a:xfrm>
                <a:off x="555171" y="2133600"/>
                <a:ext cx="10678886" cy="772886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35" name="Gerader Verbinder 34"/>
              <p:cNvCxnSpPr>
                <a:stCxn id="34" idx="1"/>
                <a:endCxn id="34" idx="3"/>
              </p:cNvCxnSpPr>
              <p:nvPr/>
            </p:nvCxnSpPr>
            <p:spPr>
              <a:xfrm>
                <a:off x="555171" y="2520043"/>
                <a:ext cx="10678886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Gerader Verbinder 35"/>
              <p:cNvCxnSpPr/>
              <p:nvPr/>
            </p:nvCxnSpPr>
            <p:spPr>
              <a:xfrm>
                <a:off x="1839686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Gerader Verbinder 36"/>
              <p:cNvCxnSpPr/>
              <p:nvPr/>
            </p:nvCxnSpPr>
            <p:spPr>
              <a:xfrm>
                <a:off x="3149599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Gerader Verbinder 37"/>
              <p:cNvCxnSpPr/>
              <p:nvPr/>
            </p:nvCxnSpPr>
            <p:spPr>
              <a:xfrm>
                <a:off x="4430487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Gerader Verbinder 38"/>
              <p:cNvCxnSpPr/>
              <p:nvPr/>
            </p:nvCxnSpPr>
            <p:spPr>
              <a:xfrm>
                <a:off x="5791200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Gerader Verbinder 39"/>
              <p:cNvCxnSpPr/>
              <p:nvPr/>
            </p:nvCxnSpPr>
            <p:spPr>
              <a:xfrm>
                <a:off x="7129340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Gerader Verbinder 40"/>
              <p:cNvCxnSpPr/>
              <p:nvPr/>
            </p:nvCxnSpPr>
            <p:spPr>
              <a:xfrm>
                <a:off x="8504204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Gerader Verbinder 41"/>
              <p:cNvCxnSpPr/>
              <p:nvPr/>
            </p:nvCxnSpPr>
            <p:spPr>
              <a:xfrm>
                <a:off x="9865202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Gerader Verbinder 42"/>
              <p:cNvCxnSpPr/>
              <p:nvPr/>
            </p:nvCxnSpPr>
            <p:spPr>
              <a:xfrm>
                <a:off x="10549014" y="2520848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Gerader Verbinder 43"/>
              <p:cNvCxnSpPr/>
              <p:nvPr/>
            </p:nvCxnSpPr>
            <p:spPr>
              <a:xfrm>
                <a:off x="9182715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Gerader Verbinder 44"/>
              <p:cNvCxnSpPr/>
              <p:nvPr/>
            </p:nvCxnSpPr>
            <p:spPr>
              <a:xfrm>
                <a:off x="7830993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Gerader Verbinder 45"/>
              <p:cNvCxnSpPr/>
              <p:nvPr/>
            </p:nvCxnSpPr>
            <p:spPr>
              <a:xfrm>
                <a:off x="6471320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Gerader Verbinder 46"/>
              <p:cNvCxnSpPr/>
              <p:nvPr/>
            </p:nvCxnSpPr>
            <p:spPr>
              <a:xfrm>
                <a:off x="5119598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Gerader Verbinder 47"/>
              <p:cNvCxnSpPr/>
              <p:nvPr/>
            </p:nvCxnSpPr>
            <p:spPr>
              <a:xfrm>
                <a:off x="3775828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Gerader Verbinder 48"/>
              <p:cNvCxnSpPr/>
              <p:nvPr/>
            </p:nvCxnSpPr>
            <p:spPr>
              <a:xfrm>
                <a:off x="2496993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Gerader Verbinder 49"/>
              <p:cNvCxnSpPr/>
              <p:nvPr/>
            </p:nvCxnSpPr>
            <p:spPr>
              <a:xfrm>
                <a:off x="1200931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Textfeld 31"/>
            <p:cNvSpPr txBox="1"/>
            <p:nvPr/>
          </p:nvSpPr>
          <p:spPr>
            <a:xfrm>
              <a:off x="535789" y="1789460"/>
              <a:ext cx="106788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latin typeface="Consolas" panose="020B0609020204030204" pitchFamily="49" charset="0"/>
                </a:rPr>
                <a:t> 15   14   13   12    11   10    9    8     7    6    5     4    3     2    1     0</a:t>
              </a:r>
              <a:endParaRPr lang="de-DE" dirty="0">
                <a:latin typeface="Consolas" panose="020B0609020204030204" pitchFamily="49" charset="0"/>
              </a:endParaRPr>
            </a:p>
          </p:txBody>
        </p:sp>
        <p:sp>
          <p:nvSpPr>
            <p:cNvPr id="33" name="Textfeld 32"/>
            <p:cNvSpPr txBox="1"/>
            <p:nvPr/>
          </p:nvSpPr>
          <p:spPr>
            <a:xfrm>
              <a:off x="535788" y="2158792"/>
              <a:ext cx="1076848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dirty="0" smtClean="0">
                  <a:latin typeface="Consolas" panose="020B0609020204030204" pitchFamily="49" charset="0"/>
                </a:rPr>
                <a:t>MODER7[1:0]  MODER6[1:0]  MODER5[1:0]  MODER4[1:0]   MODER3[1:0]   MODER2[1:0]   MODER1[1:0]   MODER0[1:0</a:t>
              </a:r>
              <a:r>
                <a:rPr lang="de-DE" sz="1400" dirty="0">
                  <a:latin typeface="Consolas" panose="020B0609020204030204" pitchFamily="49" charset="0"/>
                </a:rPr>
                <a:t>]</a:t>
              </a:r>
              <a:r>
                <a:rPr lang="de-DE" sz="1400" dirty="0" smtClean="0">
                  <a:latin typeface="Consolas" panose="020B0609020204030204" pitchFamily="49" charset="0"/>
                </a:rPr>
                <a:t> </a:t>
              </a:r>
              <a:endParaRPr lang="de-DE" sz="1400" dirty="0">
                <a:latin typeface="Consolas" panose="020B0609020204030204" pitchFamily="49" charset="0"/>
              </a:endParaRPr>
            </a:p>
          </p:txBody>
        </p:sp>
      </p:grpSp>
      <p:sp>
        <p:nvSpPr>
          <p:cNvPr id="59" name="Textfeld 58"/>
          <p:cNvSpPr txBox="1"/>
          <p:nvPr/>
        </p:nvSpPr>
        <p:spPr>
          <a:xfrm>
            <a:off x="535788" y="3670342"/>
            <a:ext cx="107684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>
                <a:latin typeface="Consolas" panose="020B0609020204030204" pitchFamily="49" charset="0"/>
              </a:rPr>
              <a:t>  0     </a:t>
            </a:r>
            <a:r>
              <a:rPr lang="de-DE" sz="1400" dirty="0">
                <a:latin typeface="Consolas" panose="020B0609020204030204" pitchFamily="49" charset="0"/>
              </a:rPr>
              <a:t>0</a:t>
            </a:r>
            <a:r>
              <a:rPr lang="de-DE" sz="1400" dirty="0" smtClean="0">
                <a:latin typeface="Consolas" panose="020B0609020204030204" pitchFamily="49" charset="0"/>
              </a:rPr>
              <a:t>      </a:t>
            </a:r>
            <a:r>
              <a:rPr lang="de-DE" sz="1400" dirty="0">
                <a:latin typeface="Consolas" panose="020B0609020204030204" pitchFamily="49" charset="0"/>
              </a:rPr>
              <a:t>0</a:t>
            </a:r>
            <a:r>
              <a:rPr lang="de-DE" sz="1400" dirty="0" smtClean="0">
                <a:latin typeface="Consolas" panose="020B0609020204030204" pitchFamily="49" charset="0"/>
              </a:rPr>
              <a:t>     0      0     0      0      </a:t>
            </a:r>
            <a:r>
              <a:rPr lang="de-DE" sz="1400" dirty="0">
                <a:latin typeface="Consolas" panose="020B0609020204030204" pitchFamily="49" charset="0"/>
              </a:rPr>
              <a:t>0</a:t>
            </a:r>
            <a:r>
              <a:rPr lang="de-DE" sz="1400" dirty="0" smtClean="0">
                <a:latin typeface="Consolas" panose="020B0609020204030204" pitchFamily="49" charset="0"/>
              </a:rPr>
              <a:t>      0      0      0      0     0      0      0      0</a:t>
            </a:r>
            <a:endParaRPr lang="de-DE" sz="1400" dirty="0">
              <a:latin typeface="Consolas" panose="020B0609020204030204" pitchFamily="49" charset="0"/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9857840" y="3649730"/>
            <a:ext cx="1332981" cy="351035"/>
          </a:xfrm>
          <a:prstGeom prst="rect">
            <a:avLst/>
          </a:prstGeom>
          <a:noFill/>
          <a:ln w="476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Textfeld 8"/>
          <p:cNvSpPr txBox="1"/>
          <p:nvPr/>
        </p:nvSpPr>
        <p:spPr>
          <a:xfrm>
            <a:off x="9880451" y="4070918"/>
            <a:ext cx="1246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>
                <a:solidFill>
                  <a:schemeClr val="accent6"/>
                </a:solidFill>
              </a:rPr>
              <a:t>Eingang</a:t>
            </a:r>
            <a:endParaRPr lang="de-DE" b="1" dirty="0">
              <a:solidFill>
                <a:schemeClr val="accent6"/>
              </a:solidFill>
            </a:endParaRPr>
          </a:p>
        </p:txBody>
      </p:sp>
      <p:sp>
        <p:nvSpPr>
          <p:cNvPr id="69" name="Rechteck 68"/>
          <p:cNvSpPr/>
          <p:nvPr/>
        </p:nvSpPr>
        <p:spPr>
          <a:xfrm>
            <a:off x="7127987" y="3652382"/>
            <a:ext cx="1332981" cy="351035"/>
          </a:xfrm>
          <a:prstGeom prst="rect">
            <a:avLst/>
          </a:prstGeom>
          <a:noFill/>
          <a:ln w="476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0" name="Textfeld 69"/>
          <p:cNvSpPr txBox="1"/>
          <p:nvPr/>
        </p:nvSpPr>
        <p:spPr>
          <a:xfrm>
            <a:off x="7133227" y="4031826"/>
            <a:ext cx="1246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>
                <a:solidFill>
                  <a:schemeClr val="accent6"/>
                </a:solidFill>
              </a:rPr>
              <a:t>Eingang</a:t>
            </a:r>
            <a:endParaRPr lang="de-DE" b="1" dirty="0">
              <a:solidFill>
                <a:schemeClr val="accent6"/>
              </a:solidFill>
            </a:endParaRPr>
          </a:p>
        </p:txBody>
      </p:sp>
      <p:sp>
        <p:nvSpPr>
          <p:cNvPr id="73" name="Legende mit Linie 1 72"/>
          <p:cNvSpPr/>
          <p:nvPr/>
        </p:nvSpPr>
        <p:spPr>
          <a:xfrm>
            <a:off x="1860201" y="4563092"/>
            <a:ext cx="2736235" cy="1535224"/>
          </a:xfrm>
          <a:prstGeom prst="borderCallout1">
            <a:avLst>
              <a:gd name="adj1" fmla="val 8821"/>
              <a:gd name="adj2" fmla="val -813"/>
              <a:gd name="adj3" fmla="val 17636"/>
              <a:gd name="adj4" fmla="val -9255"/>
            </a:avLst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GPIOB </a:t>
            </a:r>
            <a:r>
              <a:rPr lang="de-DE" sz="2400" dirty="0" err="1" smtClean="0">
                <a:solidFill>
                  <a:srgbClr val="FF0000"/>
                </a:solidFill>
              </a:rPr>
              <a:t>Portpins</a:t>
            </a:r>
            <a:r>
              <a:rPr lang="de-DE" sz="2400" dirty="0" smtClean="0">
                <a:solidFill>
                  <a:srgbClr val="FF0000"/>
                </a:solidFill>
              </a:rPr>
              <a:t> PB7 .. PB0 sollen </a:t>
            </a:r>
            <a:r>
              <a:rPr lang="de-DE" sz="2400" b="1" dirty="0" smtClean="0">
                <a:solidFill>
                  <a:srgbClr val="FF0000"/>
                </a:solidFill>
              </a:rPr>
              <a:t>Eingänge</a:t>
            </a:r>
            <a:r>
              <a:rPr lang="de-DE" sz="2400" dirty="0" smtClean="0">
                <a:solidFill>
                  <a:srgbClr val="FF0000"/>
                </a:solidFill>
              </a:rPr>
              <a:t> sein</a:t>
            </a:r>
          </a:p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(</a:t>
            </a:r>
            <a:r>
              <a:rPr lang="de-DE" sz="2400" dirty="0">
                <a:solidFill>
                  <a:srgbClr val="FF0000"/>
                </a:solidFill>
              </a:rPr>
              <a:t>S</a:t>
            </a:r>
            <a:r>
              <a:rPr lang="de-DE" sz="2400" dirty="0" smtClean="0">
                <a:solidFill>
                  <a:srgbClr val="FF0000"/>
                </a:solidFill>
              </a:rPr>
              <a:t>chalter und Taster)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74" name="Google Shape;3163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23182" y="4443400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Rechteck 74"/>
          <p:cNvSpPr/>
          <p:nvPr/>
        </p:nvSpPr>
        <p:spPr>
          <a:xfrm>
            <a:off x="8502759" y="3639234"/>
            <a:ext cx="1332981" cy="351035"/>
          </a:xfrm>
          <a:prstGeom prst="rect">
            <a:avLst/>
          </a:prstGeom>
          <a:noFill/>
          <a:ln w="476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6" name="Textfeld 75"/>
          <p:cNvSpPr txBox="1"/>
          <p:nvPr/>
        </p:nvSpPr>
        <p:spPr>
          <a:xfrm>
            <a:off x="8525370" y="4060422"/>
            <a:ext cx="1246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>
                <a:solidFill>
                  <a:schemeClr val="accent6"/>
                </a:solidFill>
              </a:rPr>
              <a:t>Eingang</a:t>
            </a:r>
            <a:endParaRPr lang="de-DE" b="1" dirty="0">
              <a:solidFill>
                <a:schemeClr val="accent6"/>
              </a:solidFill>
            </a:endParaRPr>
          </a:p>
        </p:txBody>
      </p:sp>
      <p:sp>
        <p:nvSpPr>
          <p:cNvPr id="77" name="Rechteck 76"/>
          <p:cNvSpPr/>
          <p:nvPr/>
        </p:nvSpPr>
        <p:spPr>
          <a:xfrm>
            <a:off x="5793342" y="3641629"/>
            <a:ext cx="1332981" cy="351035"/>
          </a:xfrm>
          <a:prstGeom prst="rect">
            <a:avLst/>
          </a:prstGeom>
          <a:noFill/>
          <a:ln w="476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8" name="Textfeld 77"/>
          <p:cNvSpPr txBox="1"/>
          <p:nvPr/>
        </p:nvSpPr>
        <p:spPr>
          <a:xfrm>
            <a:off x="5815953" y="4062817"/>
            <a:ext cx="1246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>
                <a:solidFill>
                  <a:schemeClr val="accent6"/>
                </a:solidFill>
              </a:rPr>
              <a:t>Eingang</a:t>
            </a:r>
            <a:endParaRPr lang="de-DE" b="1" dirty="0">
              <a:solidFill>
                <a:schemeClr val="accent6"/>
              </a:solidFill>
            </a:endParaRPr>
          </a:p>
        </p:txBody>
      </p:sp>
      <p:sp>
        <p:nvSpPr>
          <p:cNvPr id="79" name="Rechteck 78"/>
          <p:cNvSpPr/>
          <p:nvPr/>
        </p:nvSpPr>
        <p:spPr>
          <a:xfrm>
            <a:off x="4438458" y="3639234"/>
            <a:ext cx="1332981" cy="351035"/>
          </a:xfrm>
          <a:prstGeom prst="rect">
            <a:avLst/>
          </a:prstGeom>
          <a:noFill/>
          <a:ln w="476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0" name="Textfeld 79"/>
          <p:cNvSpPr txBox="1"/>
          <p:nvPr/>
        </p:nvSpPr>
        <p:spPr>
          <a:xfrm>
            <a:off x="4461069" y="4060422"/>
            <a:ext cx="1246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>
                <a:solidFill>
                  <a:schemeClr val="accent6"/>
                </a:solidFill>
              </a:rPr>
              <a:t>Eingang</a:t>
            </a:r>
            <a:endParaRPr lang="de-DE" b="1" dirty="0">
              <a:solidFill>
                <a:schemeClr val="accent6"/>
              </a:solidFill>
            </a:endParaRPr>
          </a:p>
        </p:txBody>
      </p:sp>
      <p:sp>
        <p:nvSpPr>
          <p:cNvPr id="81" name="Rechteck 80"/>
          <p:cNvSpPr/>
          <p:nvPr/>
        </p:nvSpPr>
        <p:spPr>
          <a:xfrm>
            <a:off x="3114080" y="3652382"/>
            <a:ext cx="1332981" cy="351035"/>
          </a:xfrm>
          <a:prstGeom prst="rect">
            <a:avLst/>
          </a:prstGeom>
          <a:noFill/>
          <a:ln w="476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2" name="Textfeld 81"/>
          <p:cNvSpPr txBox="1"/>
          <p:nvPr/>
        </p:nvSpPr>
        <p:spPr>
          <a:xfrm>
            <a:off x="3136691" y="4073570"/>
            <a:ext cx="1246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>
                <a:solidFill>
                  <a:schemeClr val="accent6"/>
                </a:solidFill>
              </a:rPr>
              <a:t>Eingang</a:t>
            </a:r>
            <a:endParaRPr lang="de-DE" b="1" dirty="0">
              <a:solidFill>
                <a:schemeClr val="accent6"/>
              </a:solidFill>
            </a:endParaRPr>
          </a:p>
        </p:txBody>
      </p:sp>
      <p:sp>
        <p:nvSpPr>
          <p:cNvPr id="83" name="Rechteck 82"/>
          <p:cNvSpPr/>
          <p:nvPr/>
        </p:nvSpPr>
        <p:spPr>
          <a:xfrm>
            <a:off x="1802403" y="3639234"/>
            <a:ext cx="1332981" cy="351035"/>
          </a:xfrm>
          <a:prstGeom prst="rect">
            <a:avLst/>
          </a:prstGeom>
          <a:noFill/>
          <a:ln w="476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4" name="Textfeld 83"/>
          <p:cNvSpPr txBox="1"/>
          <p:nvPr/>
        </p:nvSpPr>
        <p:spPr>
          <a:xfrm>
            <a:off x="1825014" y="4060422"/>
            <a:ext cx="1246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>
                <a:solidFill>
                  <a:schemeClr val="accent6"/>
                </a:solidFill>
              </a:rPr>
              <a:t>Eingang</a:t>
            </a:r>
            <a:endParaRPr lang="de-DE" b="1" dirty="0">
              <a:solidFill>
                <a:schemeClr val="accent6"/>
              </a:solidFill>
            </a:endParaRPr>
          </a:p>
        </p:txBody>
      </p:sp>
      <p:sp>
        <p:nvSpPr>
          <p:cNvPr id="85" name="Rechteck 84"/>
          <p:cNvSpPr/>
          <p:nvPr/>
        </p:nvSpPr>
        <p:spPr>
          <a:xfrm>
            <a:off x="510670" y="3639701"/>
            <a:ext cx="1332981" cy="351035"/>
          </a:xfrm>
          <a:prstGeom prst="rect">
            <a:avLst/>
          </a:prstGeom>
          <a:noFill/>
          <a:ln w="476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6" name="Textfeld 85"/>
          <p:cNvSpPr txBox="1"/>
          <p:nvPr/>
        </p:nvSpPr>
        <p:spPr>
          <a:xfrm>
            <a:off x="533281" y="4060889"/>
            <a:ext cx="1246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>
                <a:solidFill>
                  <a:schemeClr val="accent6"/>
                </a:solidFill>
              </a:rPr>
              <a:t>Eingang</a:t>
            </a:r>
            <a:endParaRPr lang="de-DE" b="1" dirty="0">
              <a:solidFill>
                <a:schemeClr val="accent6"/>
              </a:solidFill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5707792" y="4830184"/>
            <a:ext cx="54193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/>
              <a:t>ldr</a:t>
            </a:r>
            <a:r>
              <a:rPr lang="de-DE" sz="2400" dirty="0" smtClean="0"/>
              <a:t> 	R0,=GPIOB</a:t>
            </a:r>
          </a:p>
          <a:p>
            <a:r>
              <a:rPr lang="de-DE" sz="2400" dirty="0" err="1" smtClean="0"/>
              <a:t>mov</a:t>
            </a:r>
            <a:r>
              <a:rPr lang="de-DE" sz="2400" dirty="0" smtClean="0"/>
              <a:t> 	R1,0b0000000000000000</a:t>
            </a:r>
          </a:p>
          <a:p>
            <a:r>
              <a:rPr lang="de-DE" sz="2400" dirty="0" err="1" smtClean="0"/>
              <a:t>strh</a:t>
            </a:r>
            <a:r>
              <a:rPr lang="de-DE" sz="2400" dirty="0" smtClean="0"/>
              <a:t> 	R1,[R0,MODER]</a:t>
            </a:r>
            <a:endParaRPr lang="de-DE" dirty="0"/>
          </a:p>
        </p:txBody>
      </p:sp>
      <p:pic>
        <p:nvPicPr>
          <p:cNvPr id="60" name="Audio 5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188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127"/>
    </mc:Choice>
    <mc:Fallback xmlns="">
      <p:transition spd="slow" advTm="401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0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367620"/>
            <a:ext cx="3164114" cy="53226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Ports konfigurieren</a:t>
            </a:r>
            <a:endParaRPr lang="de-DE" sz="2400" dirty="0"/>
          </a:p>
        </p:txBody>
      </p:sp>
      <p:sp>
        <p:nvSpPr>
          <p:cNvPr id="6" name="Textfeld 5"/>
          <p:cNvSpPr txBox="1"/>
          <p:nvPr/>
        </p:nvSpPr>
        <p:spPr>
          <a:xfrm>
            <a:off x="333828" y="1204685"/>
            <a:ext cx="1141165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/>
              <a:t>2</a:t>
            </a:r>
            <a:r>
              <a:rPr lang="de-DE" sz="3200" dirty="0" smtClean="0"/>
              <a:t>. Eingang oder Ausgang oder sonst </a:t>
            </a:r>
            <a:r>
              <a:rPr lang="de-DE" sz="3200" dirty="0"/>
              <a:t>was: Das Moderegister MODER</a:t>
            </a:r>
          </a:p>
          <a:p>
            <a:endParaRPr lang="de-DE" sz="3200" dirty="0"/>
          </a:p>
        </p:txBody>
      </p:sp>
      <p:grpSp>
        <p:nvGrpSpPr>
          <p:cNvPr id="29" name="Gruppieren 28"/>
          <p:cNvGrpSpPr/>
          <p:nvPr/>
        </p:nvGrpSpPr>
        <p:grpSpPr>
          <a:xfrm>
            <a:off x="535788" y="1789460"/>
            <a:ext cx="10768481" cy="1077685"/>
            <a:chOff x="535788" y="1789460"/>
            <a:chExt cx="10768481" cy="1077685"/>
          </a:xfrm>
        </p:grpSpPr>
        <p:grpSp>
          <p:nvGrpSpPr>
            <p:cNvPr id="26" name="Gruppieren 25"/>
            <p:cNvGrpSpPr/>
            <p:nvPr/>
          </p:nvGrpSpPr>
          <p:grpSpPr>
            <a:xfrm>
              <a:off x="535789" y="2094259"/>
              <a:ext cx="10678886" cy="772886"/>
              <a:chOff x="555171" y="2133600"/>
              <a:chExt cx="10678886" cy="772886"/>
            </a:xfrm>
          </p:grpSpPr>
          <p:sp>
            <p:nvSpPr>
              <p:cNvPr id="4" name="Rechteck 3"/>
              <p:cNvSpPr/>
              <p:nvPr/>
            </p:nvSpPr>
            <p:spPr>
              <a:xfrm>
                <a:off x="555171" y="2133600"/>
                <a:ext cx="10678886" cy="772886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8" name="Gerader Verbinder 7"/>
              <p:cNvCxnSpPr>
                <a:stCxn id="4" idx="1"/>
                <a:endCxn id="4" idx="3"/>
              </p:cNvCxnSpPr>
              <p:nvPr/>
            </p:nvCxnSpPr>
            <p:spPr>
              <a:xfrm>
                <a:off x="555171" y="2520043"/>
                <a:ext cx="10678886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Gerader Verbinder 9"/>
              <p:cNvCxnSpPr/>
              <p:nvPr/>
            </p:nvCxnSpPr>
            <p:spPr>
              <a:xfrm>
                <a:off x="1839686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Gerader Verbinder 10"/>
              <p:cNvCxnSpPr/>
              <p:nvPr/>
            </p:nvCxnSpPr>
            <p:spPr>
              <a:xfrm>
                <a:off x="3149599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Gerader Verbinder 11"/>
              <p:cNvCxnSpPr/>
              <p:nvPr/>
            </p:nvCxnSpPr>
            <p:spPr>
              <a:xfrm>
                <a:off x="4430487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Gerader Verbinder 12"/>
              <p:cNvCxnSpPr/>
              <p:nvPr/>
            </p:nvCxnSpPr>
            <p:spPr>
              <a:xfrm>
                <a:off x="5791200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Gerader Verbinder 13"/>
              <p:cNvCxnSpPr/>
              <p:nvPr/>
            </p:nvCxnSpPr>
            <p:spPr>
              <a:xfrm>
                <a:off x="7129340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Gerader Verbinder 14"/>
              <p:cNvCxnSpPr/>
              <p:nvPr/>
            </p:nvCxnSpPr>
            <p:spPr>
              <a:xfrm>
                <a:off x="8504204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Gerader Verbinder 15"/>
              <p:cNvCxnSpPr/>
              <p:nvPr/>
            </p:nvCxnSpPr>
            <p:spPr>
              <a:xfrm>
                <a:off x="9865202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Gerader Verbinder 16"/>
              <p:cNvCxnSpPr/>
              <p:nvPr/>
            </p:nvCxnSpPr>
            <p:spPr>
              <a:xfrm>
                <a:off x="10549014" y="2520848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Gerader Verbinder 18"/>
              <p:cNvCxnSpPr/>
              <p:nvPr/>
            </p:nvCxnSpPr>
            <p:spPr>
              <a:xfrm>
                <a:off x="9182715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Gerader Verbinder 19"/>
              <p:cNvCxnSpPr/>
              <p:nvPr/>
            </p:nvCxnSpPr>
            <p:spPr>
              <a:xfrm>
                <a:off x="7830993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Gerader Verbinder 20"/>
              <p:cNvCxnSpPr/>
              <p:nvPr/>
            </p:nvCxnSpPr>
            <p:spPr>
              <a:xfrm>
                <a:off x="6471320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Gerader Verbinder 21"/>
              <p:cNvCxnSpPr/>
              <p:nvPr/>
            </p:nvCxnSpPr>
            <p:spPr>
              <a:xfrm>
                <a:off x="5119598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Gerader Verbinder 22"/>
              <p:cNvCxnSpPr/>
              <p:nvPr/>
            </p:nvCxnSpPr>
            <p:spPr>
              <a:xfrm>
                <a:off x="3775828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Gerader Verbinder 23"/>
              <p:cNvCxnSpPr/>
              <p:nvPr/>
            </p:nvCxnSpPr>
            <p:spPr>
              <a:xfrm>
                <a:off x="2496993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Gerader Verbinder 24"/>
              <p:cNvCxnSpPr/>
              <p:nvPr/>
            </p:nvCxnSpPr>
            <p:spPr>
              <a:xfrm>
                <a:off x="1200931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Textfeld 26"/>
            <p:cNvSpPr txBox="1"/>
            <p:nvPr/>
          </p:nvSpPr>
          <p:spPr>
            <a:xfrm>
              <a:off x="535789" y="1789460"/>
              <a:ext cx="106788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latin typeface="Consolas" panose="020B0609020204030204" pitchFamily="49" charset="0"/>
                </a:rPr>
                <a:t> 31   30   29   28    27   26   25   24    23   22   21    20   19    18   17    16</a:t>
              </a:r>
              <a:endParaRPr lang="de-DE" dirty="0">
                <a:latin typeface="Consolas" panose="020B0609020204030204" pitchFamily="49" charset="0"/>
              </a:endParaRPr>
            </a:p>
          </p:txBody>
        </p:sp>
        <p:sp>
          <p:nvSpPr>
            <p:cNvPr id="28" name="Textfeld 27"/>
            <p:cNvSpPr txBox="1"/>
            <p:nvPr/>
          </p:nvSpPr>
          <p:spPr>
            <a:xfrm>
              <a:off x="535788" y="2158792"/>
              <a:ext cx="1076848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dirty="0" smtClean="0">
                  <a:latin typeface="Consolas" panose="020B0609020204030204" pitchFamily="49" charset="0"/>
                </a:rPr>
                <a:t>MODER15[1:0] MODER14[1:0] MODER13[1:0] MODER12[1:0]  MODER11[1:0]  MODER10[1:0]  MODER9[1:0]   MODER8[1:0</a:t>
              </a:r>
              <a:r>
                <a:rPr lang="de-DE" sz="1400" dirty="0">
                  <a:latin typeface="Consolas" panose="020B0609020204030204" pitchFamily="49" charset="0"/>
                </a:rPr>
                <a:t>]</a:t>
              </a:r>
              <a:r>
                <a:rPr lang="de-DE" sz="1400" dirty="0" smtClean="0">
                  <a:latin typeface="Consolas" panose="020B0609020204030204" pitchFamily="49" charset="0"/>
                </a:rPr>
                <a:t> </a:t>
              </a:r>
              <a:endParaRPr lang="de-DE" sz="1400" dirty="0">
                <a:latin typeface="Consolas" panose="020B0609020204030204" pitchFamily="49" charset="0"/>
              </a:endParaRPr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535788" y="2931678"/>
            <a:ext cx="10768481" cy="1077685"/>
            <a:chOff x="535788" y="1789460"/>
            <a:chExt cx="10768481" cy="1077685"/>
          </a:xfrm>
        </p:grpSpPr>
        <p:grpSp>
          <p:nvGrpSpPr>
            <p:cNvPr id="31" name="Gruppieren 30"/>
            <p:cNvGrpSpPr/>
            <p:nvPr/>
          </p:nvGrpSpPr>
          <p:grpSpPr>
            <a:xfrm>
              <a:off x="535789" y="2094259"/>
              <a:ext cx="10678886" cy="772886"/>
              <a:chOff x="555171" y="2133600"/>
              <a:chExt cx="10678886" cy="772886"/>
            </a:xfrm>
          </p:grpSpPr>
          <p:sp>
            <p:nvSpPr>
              <p:cNvPr id="34" name="Rechteck 33"/>
              <p:cNvSpPr/>
              <p:nvPr/>
            </p:nvSpPr>
            <p:spPr>
              <a:xfrm>
                <a:off x="555171" y="2133600"/>
                <a:ext cx="10678886" cy="772886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35" name="Gerader Verbinder 34"/>
              <p:cNvCxnSpPr>
                <a:stCxn id="34" idx="1"/>
                <a:endCxn id="34" idx="3"/>
              </p:cNvCxnSpPr>
              <p:nvPr/>
            </p:nvCxnSpPr>
            <p:spPr>
              <a:xfrm>
                <a:off x="555171" y="2520043"/>
                <a:ext cx="10678886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Gerader Verbinder 35"/>
              <p:cNvCxnSpPr/>
              <p:nvPr/>
            </p:nvCxnSpPr>
            <p:spPr>
              <a:xfrm>
                <a:off x="1839686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Gerader Verbinder 36"/>
              <p:cNvCxnSpPr/>
              <p:nvPr/>
            </p:nvCxnSpPr>
            <p:spPr>
              <a:xfrm>
                <a:off x="3149599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Gerader Verbinder 37"/>
              <p:cNvCxnSpPr/>
              <p:nvPr/>
            </p:nvCxnSpPr>
            <p:spPr>
              <a:xfrm>
                <a:off x="4430487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Gerader Verbinder 38"/>
              <p:cNvCxnSpPr/>
              <p:nvPr/>
            </p:nvCxnSpPr>
            <p:spPr>
              <a:xfrm>
                <a:off x="5791200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Gerader Verbinder 39"/>
              <p:cNvCxnSpPr/>
              <p:nvPr/>
            </p:nvCxnSpPr>
            <p:spPr>
              <a:xfrm>
                <a:off x="7129340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Gerader Verbinder 40"/>
              <p:cNvCxnSpPr/>
              <p:nvPr/>
            </p:nvCxnSpPr>
            <p:spPr>
              <a:xfrm>
                <a:off x="8504204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Gerader Verbinder 41"/>
              <p:cNvCxnSpPr/>
              <p:nvPr/>
            </p:nvCxnSpPr>
            <p:spPr>
              <a:xfrm>
                <a:off x="9865202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Gerader Verbinder 42"/>
              <p:cNvCxnSpPr/>
              <p:nvPr/>
            </p:nvCxnSpPr>
            <p:spPr>
              <a:xfrm>
                <a:off x="10549014" y="2520848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Gerader Verbinder 43"/>
              <p:cNvCxnSpPr/>
              <p:nvPr/>
            </p:nvCxnSpPr>
            <p:spPr>
              <a:xfrm>
                <a:off x="9182715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Gerader Verbinder 44"/>
              <p:cNvCxnSpPr/>
              <p:nvPr/>
            </p:nvCxnSpPr>
            <p:spPr>
              <a:xfrm>
                <a:off x="7830993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Gerader Verbinder 45"/>
              <p:cNvCxnSpPr/>
              <p:nvPr/>
            </p:nvCxnSpPr>
            <p:spPr>
              <a:xfrm>
                <a:off x="6471320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Gerader Verbinder 46"/>
              <p:cNvCxnSpPr/>
              <p:nvPr/>
            </p:nvCxnSpPr>
            <p:spPr>
              <a:xfrm>
                <a:off x="5119598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Gerader Verbinder 47"/>
              <p:cNvCxnSpPr/>
              <p:nvPr/>
            </p:nvCxnSpPr>
            <p:spPr>
              <a:xfrm>
                <a:off x="3775828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Gerader Verbinder 48"/>
              <p:cNvCxnSpPr/>
              <p:nvPr/>
            </p:nvCxnSpPr>
            <p:spPr>
              <a:xfrm>
                <a:off x="2496993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Gerader Verbinder 49"/>
              <p:cNvCxnSpPr/>
              <p:nvPr/>
            </p:nvCxnSpPr>
            <p:spPr>
              <a:xfrm>
                <a:off x="1200931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Textfeld 31"/>
            <p:cNvSpPr txBox="1"/>
            <p:nvPr/>
          </p:nvSpPr>
          <p:spPr>
            <a:xfrm>
              <a:off x="535789" y="1789460"/>
              <a:ext cx="106788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latin typeface="Consolas" panose="020B0609020204030204" pitchFamily="49" charset="0"/>
                </a:rPr>
                <a:t> 15   14   13   12    11   10    9    8     7    6    5     4    3     2    1     0</a:t>
              </a:r>
              <a:endParaRPr lang="de-DE" dirty="0">
                <a:latin typeface="Consolas" panose="020B0609020204030204" pitchFamily="49" charset="0"/>
              </a:endParaRPr>
            </a:p>
          </p:txBody>
        </p:sp>
        <p:sp>
          <p:nvSpPr>
            <p:cNvPr id="33" name="Textfeld 32"/>
            <p:cNvSpPr txBox="1"/>
            <p:nvPr/>
          </p:nvSpPr>
          <p:spPr>
            <a:xfrm>
              <a:off x="535788" y="2158792"/>
              <a:ext cx="1076848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dirty="0" smtClean="0">
                  <a:latin typeface="Consolas" panose="020B0609020204030204" pitchFamily="49" charset="0"/>
                </a:rPr>
                <a:t>MODER7[1:0]  MODER6[1:0]  MODER5[1:0]  MODER4[1:0]   MODER3[1:0]   MODER2[1:0]   MODER1[1:0]   MODER0[1:0</a:t>
              </a:r>
              <a:r>
                <a:rPr lang="de-DE" sz="1400" dirty="0">
                  <a:latin typeface="Consolas" panose="020B0609020204030204" pitchFamily="49" charset="0"/>
                </a:rPr>
                <a:t>]</a:t>
              </a:r>
              <a:r>
                <a:rPr lang="de-DE" sz="1400" dirty="0" smtClean="0">
                  <a:latin typeface="Consolas" panose="020B0609020204030204" pitchFamily="49" charset="0"/>
                </a:rPr>
                <a:t> </a:t>
              </a:r>
              <a:endParaRPr lang="de-DE" sz="1400" dirty="0">
                <a:latin typeface="Consolas" panose="020B0609020204030204" pitchFamily="49" charset="0"/>
              </a:endParaRPr>
            </a:p>
          </p:txBody>
        </p:sp>
      </p:grpSp>
      <p:sp>
        <p:nvSpPr>
          <p:cNvPr id="59" name="Textfeld 58"/>
          <p:cNvSpPr txBox="1"/>
          <p:nvPr/>
        </p:nvSpPr>
        <p:spPr>
          <a:xfrm>
            <a:off x="535788" y="3670342"/>
            <a:ext cx="10768481" cy="307777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 smtClean="0">
                <a:latin typeface="Consolas" panose="020B0609020204030204" pitchFamily="49" charset="0"/>
              </a:rPr>
              <a:t>  0     1      </a:t>
            </a:r>
            <a:r>
              <a:rPr lang="de-DE" sz="1400" dirty="0">
                <a:latin typeface="Consolas" panose="020B0609020204030204" pitchFamily="49" charset="0"/>
              </a:rPr>
              <a:t>0</a:t>
            </a:r>
            <a:r>
              <a:rPr lang="de-DE" sz="1400" dirty="0" smtClean="0">
                <a:latin typeface="Consolas" panose="020B0609020204030204" pitchFamily="49" charset="0"/>
              </a:rPr>
              <a:t>     1      0     1      0      1      0      </a:t>
            </a:r>
            <a:r>
              <a:rPr lang="de-DE" sz="1400" dirty="0">
                <a:latin typeface="Consolas" panose="020B0609020204030204" pitchFamily="49" charset="0"/>
              </a:rPr>
              <a:t>1</a:t>
            </a:r>
            <a:r>
              <a:rPr lang="de-DE" sz="1400" dirty="0" smtClean="0">
                <a:latin typeface="Consolas" panose="020B0609020204030204" pitchFamily="49" charset="0"/>
              </a:rPr>
              <a:t>      0      1     0      </a:t>
            </a:r>
            <a:r>
              <a:rPr lang="de-DE" sz="1400" dirty="0">
                <a:latin typeface="Consolas" panose="020B0609020204030204" pitchFamily="49" charset="0"/>
              </a:rPr>
              <a:t>1</a:t>
            </a:r>
            <a:r>
              <a:rPr lang="de-DE" sz="1400" dirty="0" smtClean="0">
                <a:latin typeface="Consolas" panose="020B0609020204030204" pitchFamily="49" charset="0"/>
              </a:rPr>
              <a:t>      0      1</a:t>
            </a:r>
            <a:endParaRPr lang="de-DE" sz="1400" dirty="0">
              <a:latin typeface="Consolas" panose="020B0609020204030204" pitchFamily="49" charset="0"/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9857840" y="3649730"/>
            <a:ext cx="1332981" cy="351035"/>
          </a:xfrm>
          <a:prstGeom prst="rect">
            <a:avLst/>
          </a:prstGeom>
          <a:noFill/>
          <a:ln w="4762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Textfeld 8"/>
          <p:cNvSpPr txBox="1"/>
          <p:nvPr/>
        </p:nvSpPr>
        <p:spPr>
          <a:xfrm>
            <a:off x="9880451" y="4070918"/>
            <a:ext cx="1246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>
                <a:solidFill>
                  <a:schemeClr val="accent5">
                    <a:lumMod val="75000"/>
                  </a:schemeClr>
                </a:solidFill>
              </a:rPr>
              <a:t>Ausgang</a:t>
            </a:r>
            <a:endParaRPr lang="de-DE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9" name="Rechteck 68"/>
          <p:cNvSpPr/>
          <p:nvPr/>
        </p:nvSpPr>
        <p:spPr>
          <a:xfrm>
            <a:off x="7127987" y="3652382"/>
            <a:ext cx="1332981" cy="351035"/>
          </a:xfrm>
          <a:prstGeom prst="rect">
            <a:avLst/>
          </a:prstGeom>
          <a:noFill/>
          <a:ln w="4762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0" name="Textfeld 69"/>
          <p:cNvSpPr txBox="1"/>
          <p:nvPr/>
        </p:nvSpPr>
        <p:spPr>
          <a:xfrm>
            <a:off x="7133227" y="4031826"/>
            <a:ext cx="1246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>
                <a:solidFill>
                  <a:schemeClr val="accent5">
                    <a:lumMod val="75000"/>
                  </a:schemeClr>
                </a:solidFill>
              </a:rPr>
              <a:t>Ausgang</a:t>
            </a:r>
            <a:endParaRPr lang="de-DE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73" name="Legende mit Linie 1 72"/>
          <p:cNvSpPr/>
          <p:nvPr/>
        </p:nvSpPr>
        <p:spPr>
          <a:xfrm>
            <a:off x="1860201" y="4563092"/>
            <a:ext cx="2736235" cy="1535224"/>
          </a:xfrm>
          <a:prstGeom prst="borderCallout1">
            <a:avLst>
              <a:gd name="adj1" fmla="val 8821"/>
              <a:gd name="adj2" fmla="val -813"/>
              <a:gd name="adj3" fmla="val 17636"/>
              <a:gd name="adj4" fmla="val -9255"/>
            </a:avLst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GPIOC </a:t>
            </a:r>
            <a:r>
              <a:rPr lang="de-DE" sz="2400" dirty="0" err="1" smtClean="0">
                <a:solidFill>
                  <a:srgbClr val="FF0000"/>
                </a:solidFill>
              </a:rPr>
              <a:t>Portpins</a:t>
            </a:r>
            <a:r>
              <a:rPr lang="de-DE" sz="2400" dirty="0" smtClean="0">
                <a:solidFill>
                  <a:srgbClr val="FF0000"/>
                </a:solidFill>
              </a:rPr>
              <a:t> PC7 .. PC0 sollen </a:t>
            </a:r>
            <a:r>
              <a:rPr lang="de-DE" sz="2400" b="1" dirty="0" smtClean="0">
                <a:solidFill>
                  <a:srgbClr val="FF0000"/>
                </a:solidFill>
              </a:rPr>
              <a:t>Ausgänge</a:t>
            </a:r>
            <a:r>
              <a:rPr lang="de-DE" sz="2400" dirty="0" smtClean="0">
                <a:solidFill>
                  <a:srgbClr val="FF0000"/>
                </a:solidFill>
              </a:rPr>
              <a:t> sein</a:t>
            </a:r>
          </a:p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(LEDs)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74" name="Google Shape;3163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23182" y="4443400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Rechteck 74"/>
          <p:cNvSpPr/>
          <p:nvPr/>
        </p:nvSpPr>
        <p:spPr>
          <a:xfrm>
            <a:off x="8502759" y="3639234"/>
            <a:ext cx="1332981" cy="351035"/>
          </a:xfrm>
          <a:prstGeom prst="rect">
            <a:avLst/>
          </a:prstGeom>
          <a:noFill/>
          <a:ln w="4762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6" name="Textfeld 75"/>
          <p:cNvSpPr txBox="1"/>
          <p:nvPr/>
        </p:nvSpPr>
        <p:spPr>
          <a:xfrm>
            <a:off x="8525370" y="4060422"/>
            <a:ext cx="1246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>
                <a:solidFill>
                  <a:schemeClr val="accent5">
                    <a:lumMod val="75000"/>
                  </a:schemeClr>
                </a:solidFill>
              </a:rPr>
              <a:t>Ausgang</a:t>
            </a:r>
            <a:endParaRPr lang="de-DE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77" name="Rechteck 76"/>
          <p:cNvSpPr/>
          <p:nvPr/>
        </p:nvSpPr>
        <p:spPr>
          <a:xfrm>
            <a:off x="5793342" y="3641629"/>
            <a:ext cx="1332981" cy="351035"/>
          </a:xfrm>
          <a:prstGeom prst="rect">
            <a:avLst/>
          </a:prstGeom>
          <a:noFill/>
          <a:ln w="4762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8" name="Textfeld 77"/>
          <p:cNvSpPr txBox="1"/>
          <p:nvPr/>
        </p:nvSpPr>
        <p:spPr>
          <a:xfrm>
            <a:off x="5815953" y="4062817"/>
            <a:ext cx="1246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>
                <a:solidFill>
                  <a:schemeClr val="accent5">
                    <a:lumMod val="75000"/>
                  </a:schemeClr>
                </a:solidFill>
              </a:rPr>
              <a:t>Ausgang</a:t>
            </a:r>
            <a:endParaRPr lang="de-DE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79" name="Rechteck 78"/>
          <p:cNvSpPr/>
          <p:nvPr/>
        </p:nvSpPr>
        <p:spPr>
          <a:xfrm>
            <a:off x="4438458" y="3639234"/>
            <a:ext cx="1332981" cy="351035"/>
          </a:xfrm>
          <a:prstGeom prst="rect">
            <a:avLst/>
          </a:prstGeom>
          <a:noFill/>
          <a:ln w="4762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0" name="Textfeld 79"/>
          <p:cNvSpPr txBox="1"/>
          <p:nvPr/>
        </p:nvSpPr>
        <p:spPr>
          <a:xfrm>
            <a:off x="4461069" y="4060422"/>
            <a:ext cx="1246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>
                <a:solidFill>
                  <a:schemeClr val="accent5">
                    <a:lumMod val="75000"/>
                  </a:schemeClr>
                </a:solidFill>
              </a:rPr>
              <a:t>Ausgang</a:t>
            </a:r>
            <a:endParaRPr lang="de-DE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1" name="Rechteck 80"/>
          <p:cNvSpPr/>
          <p:nvPr/>
        </p:nvSpPr>
        <p:spPr>
          <a:xfrm>
            <a:off x="3114080" y="3652382"/>
            <a:ext cx="1332981" cy="351035"/>
          </a:xfrm>
          <a:prstGeom prst="rect">
            <a:avLst/>
          </a:prstGeom>
          <a:noFill/>
          <a:ln w="4762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2" name="Textfeld 81"/>
          <p:cNvSpPr txBox="1"/>
          <p:nvPr/>
        </p:nvSpPr>
        <p:spPr>
          <a:xfrm>
            <a:off x="3136691" y="4073570"/>
            <a:ext cx="1246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>
                <a:solidFill>
                  <a:schemeClr val="accent5">
                    <a:lumMod val="75000"/>
                  </a:schemeClr>
                </a:solidFill>
              </a:rPr>
              <a:t>Ausgang</a:t>
            </a:r>
            <a:endParaRPr lang="de-DE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3" name="Rechteck 82"/>
          <p:cNvSpPr/>
          <p:nvPr/>
        </p:nvSpPr>
        <p:spPr>
          <a:xfrm>
            <a:off x="1802403" y="3639234"/>
            <a:ext cx="1332981" cy="351035"/>
          </a:xfrm>
          <a:prstGeom prst="rect">
            <a:avLst/>
          </a:prstGeom>
          <a:noFill/>
          <a:ln w="4762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4" name="Textfeld 83"/>
          <p:cNvSpPr txBox="1"/>
          <p:nvPr/>
        </p:nvSpPr>
        <p:spPr>
          <a:xfrm>
            <a:off x="1825014" y="4060422"/>
            <a:ext cx="1246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>
                <a:solidFill>
                  <a:schemeClr val="accent5">
                    <a:lumMod val="75000"/>
                  </a:schemeClr>
                </a:solidFill>
              </a:rPr>
              <a:t>Ausgang</a:t>
            </a:r>
            <a:endParaRPr lang="de-DE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5" name="Rechteck 84"/>
          <p:cNvSpPr/>
          <p:nvPr/>
        </p:nvSpPr>
        <p:spPr>
          <a:xfrm>
            <a:off x="510670" y="3639701"/>
            <a:ext cx="1332981" cy="351035"/>
          </a:xfrm>
          <a:prstGeom prst="rect">
            <a:avLst/>
          </a:prstGeom>
          <a:noFill/>
          <a:ln w="4762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6" name="Textfeld 85"/>
          <p:cNvSpPr txBox="1"/>
          <p:nvPr/>
        </p:nvSpPr>
        <p:spPr>
          <a:xfrm>
            <a:off x="533281" y="4060889"/>
            <a:ext cx="1246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>
                <a:solidFill>
                  <a:schemeClr val="accent5">
                    <a:lumMod val="75000"/>
                  </a:schemeClr>
                </a:solidFill>
              </a:rPr>
              <a:t>Ausgang</a:t>
            </a:r>
            <a:endParaRPr lang="de-DE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5707792" y="4830184"/>
            <a:ext cx="54193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/>
              <a:t>ldr</a:t>
            </a:r>
            <a:r>
              <a:rPr lang="de-DE" sz="2400" dirty="0" smtClean="0"/>
              <a:t> 	R0,=GPIOC</a:t>
            </a:r>
          </a:p>
          <a:p>
            <a:r>
              <a:rPr lang="de-DE" sz="2400" dirty="0" err="1" smtClean="0"/>
              <a:t>mov</a:t>
            </a:r>
            <a:r>
              <a:rPr lang="de-DE" sz="2400" dirty="0" smtClean="0"/>
              <a:t> 	R1,0b0101010101010101</a:t>
            </a:r>
          </a:p>
          <a:p>
            <a:r>
              <a:rPr lang="de-DE" sz="2400" dirty="0" err="1" smtClean="0"/>
              <a:t>strh</a:t>
            </a:r>
            <a:r>
              <a:rPr lang="de-DE" sz="2400" dirty="0" smtClean="0"/>
              <a:t> 	R1,[R0,MODER]</a:t>
            </a:r>
            <a:endParaRPr lang="de-DE" dirty="0"/>
          </a:p>
        </p:txBody>
      </p:sp>
      <p:pic>
        <p:nvPicPr>
          <p:cNvPr id="51" name="Audio 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167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922"/>
    </mc:Choice>
    <mc:Fallback xmlns="">
      <p:transition spd="slow" advTm="299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367620"/>
            <a:ext cx="3164114" cy="53226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Ports konfigurieren</a:t>
            </a:r>
            <a:endParaRPr lang="de-DE" sz="2400" dirty="0"/>
          </a:p>
        </p:txBody>
      </p:sp>
      <p:sp>
        <p:nvSpPr>
          <p:cNvPr id="6" name="Textfeld 5"/>
          <p:cNvSpPr txBox="1"/>
          <p:nvPr/>
        </p:nvSpPr>
        <p:spPr>
          <a:xfrm>
            <a:off x="333828" y="1204685"/>
            <a:ext cx="65257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smtClean="0"/>
              <a:t>3. Pullup oder Pulldown oder kein Pull</a:t>
            </a:r>
            <a:endParaRPr lang="de-DE" sz="32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537687" y="2094259"/>
            <a:ext cx="9028502" cy="4073658"/>
            <a:chOff x="1474318" y="2170623"/>
            <a:chExt cx="9028502" cy="4073658"/>
          </a:xfrm>
        </p:grpSpPr>
        <p:grpSp>
          <p:nvGrpSpPr>
            <p:cNvPr id="5" name="Gruppieren 4"/>
            <p:cNvGrpSpPr/>
            <p:nvPr/>
          </p:nvGrpSpPr>
          <p:grpSpPr>
            <a:xfrm>
              <a:off x="1474318" y="2170623"/>
              <a:ext cx="9028502" cy="4073658"/>
              <a:chOff x="1474318" y="2170623"/>
              <a:chExt cx="9028502" cy="4073658"/>
            </a:xfrm>
          </p:grpSpPr>
          <p:sp>
            <p:nvSpPr>
              <p:cNvPr id="8" name="Rechteck 7"/>
              <p:cNvSpPr/>
              <p:nvPr/>
            </p:nvSpPr>
            <p:spPr>
              <a:xfrm>
                <a:off x="1474318" y="2572242"/>
                <a:ext cx="8002497" cy="3270422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Rechteck 8"/>
              <p:cNvSpPr/>
              <p:nvPr/>
            </p:nvSpPr>
            <p:spPr>
              <a:xfrm>
                <a:off x="9713487" y="4003565"/>
                <a:ext cx="399535" cy="407773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3200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0" name="Gerader Verbinder 9"/>
              <p:cNvCxnSpPr>
                <a:stCxn id="8" idx="3"/>
                <a:endCxn id="9" idx="1"/>
              </p:cNvCxnSpPr>
              <p:nvPr/>
            </p:nvCxnSpPr>
            <p:spPr>
              <a:xfrm flipV="1">
                <a:off x="9476815" y="4207452"/>
                <a:ext cx="236672" cy="1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Rechteck 10"/>
              <p:cNvSpPr/>
              <p:nvPr/>
            </p:nvSpPr>
            <p:spPr>
              <a:xfrm>
                <a:off x="2621659" y="2728730"/>
                <a:ext cx="1045813" cy="40777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3200" dirty="0" smtClean="0">
                    <a:solidFill>
                      <a:schemeClr val="tx1"/>
                    </a:solidFill>
                  </a:rPr>
                  <a:t>IDR</a:t>
                </a:r>
                <a:endParaRPr lang="de-DE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4882569" y="3875680"/>
                <a:ext cx="1045813" cy="40777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3200" dirty="0">
                    <a:solidFill>
                      <a:schemeClr val="tx1"/>
                    </a:solidFill>
                  </a:rPr>
                  <a:t>O</a:t>
                </a:r>
                <a:r>
                  <a:rPr lang="de-DE" sz="3200" dirty="0" smtClean="0">
                    <a:solidFill>
                      <a:schemeClr val="tx1"/>
                    </a:solidFill>
                  </a:rPr>
                  <a:t>DR</a:t>
                </a:r>
                <a:endParaRPr lang="de-DE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621658" y="3319075"/>
                <a:ext cx="1045813" cy="40777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3200" dirty="0" smtClean="0">
                    <a:solidFill>
                      <a:schemeClr val="tx1"/>
                    </a:solidFill>
                  </a:rPr>
                  <a:t>BSR</a:t>
                </a:r>
                <a:endParaRPr lang="de-DE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2621657" y="3875681"/>
                <a:ext cx="1045813" cy="40777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3200" dirty="0" smtClean="0">
                    <a:solidFill>
                      <a:schemeClr val="tx1"/>
                    </a:solidFill>
                  </a:rPr>
                  <a:t>BRR</a:t>
                </a:r>
                <a:endParaRPr lang="de-DE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Pfeil nach oben und unten 14"/>
              <p:cNvSpPr/>
              <p:nvPr/>
            </p:nvSpPr>
            <p:spPr>
              <a:xfrm>
                <a:off x="1749161" y="2170623"/>
                <a:ext cx="568411" cy="4073658"/>
              </a:xfrm>
              <a:prstGeom prst="upDownArrow">
                <a:avLst/>
              </a:prstGeom>
              <a:solidFill>
                <a:schemeClr val="bg1"/>
              </a:solidFill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de-DE" sz="2400" dirty="0" smtClean="0">
                    <a:solidFill>
                      <a:schemeClr val="tx1"/>
                    </a:solidFill>
                  </a:rPr>
                  <a:t>Datenbus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9156100" y="3616092"/>
                <a:ext cx="81643" cy="283029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" name="Freihandform 16"/>
              <p:cNvSpPr/>
              <p:nvPr/>
            </p:nvSpPr>
            <p:spPr>
              <a:xfrm>
                <a:off x="9132968" y="3325828"/>
                <a:ext cx="58479" cy="287079"/>
              </a:xfrm>
              <a:custGeom>
                <a:avLst/>
                <a:gdLst>
                  <a:gd name="connsiteX0" fmla="*/ 58479 w 58479"/>
                  <a:gd name="connsiteY0" fmla="*/ 287079 h 287079"/>
                  <a:gd name="connsiteX1" fmla="*/ 58479 w 58479"/>
                  <a:gd name="connsiteY1" fmla="*/ 154172 h 287079"/>
                  <a:gd name="connsiteX2" fmla="*/ 0 w 58479"/>
                  <a:gd name="connsiteY2" fmla="*/ 0 h 287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8479" h="287079">
                    <a:moveTo>
                      <a:pt x="58479" y="287079"/>
                    </a:moveTo>
                    <a:lnTo>
                      <a:pt x="58479" y="154172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18" name="Gerader Verbinder 17"/>
              <p:cNvCxnSpPr/>
              <p:nvPr/>
            </p:nvCxnSpPr>
            <p:spPr>
              <a:xfrm>
                <a:off x="9191447" y="3091146"/>
                <a:ext cx="0" cy="227929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Textfeld 18"/>
              <p:cNvSpPr txBox="1"/>
              <p:nvPr/>
            </p:nvSpPr>
            <p:spPr>
              <a:xfrm>
                <a:off x="8910680" y="2743826"/>
                <a:ext cx="49084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smtClean="0"/>
                  <a:t>„1“</a:t>
                </a:r>
                <a:endParaRPr lang="de-DE" dirty="0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6177898" y="3778373"/>
                <a:ext cx="1571060" cy="1336436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6177897" y="5250463"/>
                <a:ext cx="1571061" cy="407773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3200" dirty="0" smtClean="0">
                    <a:solidFill>
                      <a:schemeClr val="tx1"/>
                    </a:solidFill>
                  </a:rPr>
                  <a:t>MODER</a:t>
                </a:r>
                <a:endParaRPr lang="de-DE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9156100" y="4434870"/>
                <a:ext cx="81643" cy="283029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23" name="Gruppieren 22"/>
              <p:cNvGrpSpPr/>
              <p:nvPr/>
            </p:nvGrpSpPr>
            <p:grpSpPr>
              <a:xfrm>
                <a:off x="9132968" y="4728702"/>
                <a:ext cx="58479" cy="521761"/>
                <a:chOff x="8057203" y="4693714"/>
                <a:chExt cx="58479" cy="521761"/>
              </a:xfrm>
            </p:grpSpPr>
            <p:sp>
              <p:nvSpPr>
                <p:cNvPr id="57" name="Freihandform 56"/>
                <p:cNvSpPr/>
                <p:nvPr/>
              </p:nvSpPr>
              <p:spPr>
                <a:xfrm>
                  <a:off x="8057203" y="4928396"/>
                  <a:ext cx="58479" cy="287079"/>
                </a:xfrm>
                <a:custGeom>
                  <a:avLst/>
                  <a:gdLst>
                    <a:gd name="connsiteX0" fmla="*/ 58479 w 58479"/>
                    <a:gd name="connsiteY0" fmla="*/ 287079 h 287079"/>
                    <a:gd name="connsiteX1" fmla="*/ 58479 w 58479"/>
                    <a:gd name="connsiteY1" fmla="*/ 154172 h 287079"/>
                    <a:gd name="connsiteX2" fmla="*/ 0 w 58479"/>
                    <a:gd name="connsiteY2" fmla="*/ 0 h 287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8479" h="287079">
                      <a:moveTo>
                        <a:pt x="58479" y="287079"/>
                      </a:moveTo>
                      <a:lnTo>
                        <a:pt x="58479" y="15417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cxnSp>
              <p:nvCxnSpPr>
                <p:cNvPr id="58" name="Gerader Verbinder 57"/>
                <p:cNvCxnSpPr/>
                <p:nvPr/>
              </p:nvCxnSpPr>
              <p:spPr>
                <a:xfrm>
                  <a:off x="8115682" y="4693714"/>
                  <a:ext cx="0" cy="227929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4" name="Textfeld 23"/>
              <p:cNvSpPr txBox="1"/>
              <p:nvPr/>
            </p:nvSpPr>
            <p:spPr>
              <a:xfrm>
                <a:off x="8944424" y="5208242"/>
                <a:ext cx="49404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smtClean="0"/>
                  <a:t>„0“</a:t>
                </a:r>
                <a:endParaRPr lang="de-DE" dirty="0"/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7483171" y="3213687"/>
                <a:ext cx="1461422" cy="407773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3200" dirty="0" smtClean="0">
                    <a:solidFill>
                      <a:schemeClr val="tx1"/>
                    </a:solidFill>
                  </a:rPr>
                  <a:t>PUPDR</a:t>
                </a:r>
                <a:endParaRPr lang="de-DE" sz="3200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6" name="Gerader Verbinder 25"/>
              <p:cNvCxnSpPr>
                <a:stCxn id="30" idx="0"/>
                <a:endCxn id="8" idx="3"/>
              </p:cNvCxnSpPr>
              <p:nvPr/>
            </p:nvCxnSpPr>
            <p:spPr>
              <a:xfrm flipV="1">
                <a:off x="7803475" y="4207453"/>
                <a:ext cx="1673340" cy="155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7" name="Gruppieren 26"/>
              <p:cNvGrpSpPr/>
              <p:nvPr/>
            </p:nvGrpSpPr>
            <p:grpSpPr>
              <a:xfrm rot="5400000">
                <a:off x="6990094" y="3793750"/>
                <a:ext cx="58479" cy="521761"/>
                <a:chOff x="8057203" y="4693714"/>
                <a:chExt cx="58479" cy="521761"/>
              </a:xfrm>
            </p:grpSpPr>
            <p:sp>
              <p:nvSpPr>
                <p:cNvPr id="55" name="Freihandform 54"/>
                <p:cNvSpPr/>
                <p:nvPr/>
              </p:nvSpPr>
              <p:spPr>
                <a:xfrm>
                  <a:off x="8057203" y="4928396"/>
                  <a:ext cx="58479" cy="287079"/>
                </a:xfrm>
                <a:custGeom>
                  <a:avLst/>
                  <a:gdLst>
                    <a:gd name="connsiteX0" fmla="*/ 58479 w 58479"/>
                    <a:gd name="connsiteY0" fmla="*/ 287079 h 287079"/>
                    <a:gd name="connsiteX1" fmla="*/ 58479 w 58479"/>
                    <a:gd name="connsiteY1" fmla="*/ 154172 h 287079"/>
                    <a:gd name="connsiteX2" fmla="*/ 0 w 58479"/>
                    <a:gd name="connsiteY2" fmla="*/ 0 h 287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8479" h="287079">
                      <a:moveTo>
                        <a:pt x="58479" y="287079"/>
                      </a:moveTo>
                      <a:lnTo>
                        <a:pt x="58479" y="15417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cxnSp>
              <p:nvCxnSpPr>
                <p:cNvPr id="56" name="Gerader Verbinder 55"/>
                <p:cNvCxnSpPr/>
                <p:nvPr/>
              </p:nvCxnSpPr>
              <p:spPr>
                <a:xfrm>
                  <a:off x="8115682" y="4693714"/>
                  <a:ext cx="0" cy="227929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8" name="Gruppieren 27"/>
              <p:cNvGrpSpPr/>
              <p:nvPr/>
            </p:nvGrpSpPr>
            <p:grpSpPr>
              <a:xfrm rot="5400000">
                <a:off x="6985509" y="4233553"/>
                <a:ext cx="58479" cy="521761"/>
                <a:chOff x="8057203" y="4693714"/>
                <a:chExt cx="58479" cy="521761"/>
              </a:xfrm>
            </p:grpSpPr>
            <p:sp>
              <p:nvSpPr>
                <p:cNvPr id="53" name="Freihandform 52"/>
                <p:cNvSpPr/>
                <p:nvPr/>
              </p:nvSpPr>
              <p:spPr>
                <a:xfrm>
                  <a:off x="8057203" y="4928396"/>
                  <a:ext cx="58479" cy="287079"/>
                </a:xfrm>
                <a:custGeom>
                  <a:avLst/>
                  <a:gdLst>
                    <a:gd name="connsiteX0" fmla="*/ 58479 w 58479"/>
                    <a:gd name="connsiteY0" fmla="*/ 287079 h 287079"/>
                    <a:gd name="connsiteX1" fmla="*/ 58479 w 58479"/>
                    <a:gd name="connsiteY1" fmla="*/ 154172 h 287079"/>
                    <a:gd name="connsiteX2" fmla="*/ 0 w 58479"/>
                    <a:gd name="connsiteY2" fmla="*/ 0 h 287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8479" h="287079">
                      <a:moveTo>
                        <a:pt x="58479" y="287079"/>
                      </a:moveTo>
                      <a:lnTo>
                        <a:pt x="58479" y="15417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cxnSp>
              <p:nvCxnSpPr>
                <p:cNvPr id="54" name="Gerader Verbinder 53"/>
                <p:cNvCxnSpPr/>
                <p:nvPr/>
              </p:nvCxnSpPr>
              <p:spPr>
                <a:xfrm>
                  <a:off x="8115682" y="4693714"/>
                  <a:ext cx="0" cy="227929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9" name="Gruppieren 28"/>
              <p:cNvGrpSpPr/>
              <p:nvPr/>
            </p:nvGrpSpPr>
            <p:grpSpPr>
              <a:xfrm rot="5400000">
                <a:off x="6973678" y="4608629"/>
                <a:ext cx="58479" cy="521761"/>
                <a:chOff x="8057203" y="4693714"/>
                <a:chExt cx="58479" cy="521761"/>
              </a:xfrm>
            </p:grpSpPr>
            <p:sp>
              <p:nvSpPr>
                <p:cNvPr id="51" name="Freihandform 50"/>
                <p:cNvSpPr/>
                <p:nvPr/>
              </p:nvSpPr>
              <p:spPr>
                <a:xfrm>
                  <a:off x="8057203" y="4928396"/>
                  <a:ext cx="58479" cy="287079"/>
                </a:xfrm>
                <a:custGeom>
                  <a:avLst/>
                  <a:gdLst>
                    <a:gd name="connsiteX0" fmla="*/ 58479 w 58479"/>
                    <a:gd name="connsiteY0" fmla="*/ 287079 h 287079"/>
                    <a:gd name="connsiteX1" fmla="*/ 58479 w 58479"/>
                    <a:gd name="connsiteY1" fmla="*/ 154172 h 287079"/>
                    <a:gd name="connsiteX2" fmla="*/ 0 w 58479"/>
                    <a:gd name="connsiteY2" fmla="*/ 0 h 287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8479" h="287079">
                      <a:moveTo>
                        <a:pt x="58479" y="287079"/>
                      </a:moveTo>
                      <a:lnTo>
                        <a:pt x="58479" y="15417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cxnSp>
              <p:nvCxnSpPr>
                <p:cNvPr id="52" name="Gerader Verbinder 51"/>
                <p:cNvCxnSpPr/>
                <p:nvPr/>
              </p:nvCxnSpPr>
              <p:spPr>
                <a:xfrm>
                  <a:off x="8115682" y="4693714"/>
                  <a:ext cx="0" cy="227929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0" name="Freihandform 29"/>
              <p:cNvSpPr/>
              <p:nvPr/>
            </p:nvSpPr>
            <p:spPr>
              <a:xfrm>
                <a:off x="3672092" y="2972439"/>
                <a:ext cx="4131383" cy="1236572"/>
              </a:xfrm>
              <a:custGeom>
                <a:avLst/>
                <a:gdLst>
                  <a:gd name="connsiteX0" fmla="*/ 4131383 w 4131383"/>
                  <a:gd name="connsiteY0" fmla="*/ 1236572 h 1236572"/>
                  <a:gd name="connsiteX1" fmla="*/ 3600747 w 4131383"/>
                  <a:gd name="connsiteY1" fmla="*/ 1236572 h 1236572"/>
                  <a:gd name="connsiteX2" fmla="*/ 3600747 w 4131383"/>
                  <a:gd name="connsiteY2" fmla="*/ 0 h 1236572"/>
                  <a:gd name="connsiteX3" fmla="*/ 0 w 4131383"/>
                  <a:gd name="connsiteY3" fmla="*/ 0 h 1236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31383" h="1236572">
                    <a:moveTo>
                      <a:pt x="4131383" y="1236572"/>
                    </a:moveTo>
                    <a:lnTo>
                      <a:pt x="3600747" y="1236572"/>
                    </a:lnTo>
                    <a:lnTo>
                      <a:pt x="3600747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FF0000"/>
                </a:solidFill>
                <a:tailEnd type="triangl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31" name="Gerader Verbinder 30"/>
              <p:cNvCxnSpPr>
                <a:stCxn id="55" idx="0"/>
                <a:endCxn id="12" idx="3"/>
              </p:cNvCxnSpPr>
              <p:nvPr/>
            </p:nvCxnSpPr>
            <p:spPr>
              <a:xfrm flipH="1" flipV="1">
                <a:off x="5928382" y="4079567"/>
                <a:ext cx="830071" cy="4303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Gewinkelte Verbindung 31"/>
              <p:cNvCxnSpPr>
                <a:stCxn id="13" idx="3"/>
                <a:endCxn id="12" idx="1"/>
              </p:cNvCxnSpPr>
              <p:nvPr/>
            </p:nvCxnSpPr>
            <p:spPr>
              <a:xfrm>
                <a:off x="3667471" y="3522962"/>
                <a:ext cx="1215098" cy="556605"/>
              </a:xfrm>
              <a:prstGeom prst="bentConnector3">
                <a:avLst/>
              </a:prstGeom>
              <a:ln w="190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Gewinkelte Verbindung 32"/>
              <p:cNvCxnSpPr>
                <a:stCxn id="14" idx="3"/>
                <a:endCxn id="12" idx="1"/>
              </p:cNvCxnSpPr>
              <p:nvPr/>
            </p:nvCxnSpPr>
            <p:spPr>
              <a:xfrm flipV="1">
                <a:off x="3667470" y="4079567"/>
                <a:ext cx="1215099" cy="1"/>
              </a:xfrm>
              <a:prstGeom prst="bentConnector3">
                <a:avLst/>
              </a:prstGeom>
              <a:ln w="190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Gewinkelte Verbindung 33"/>
              <p:cNvCxnSpPr>
                <a:endCxn id="12" idx="1"/>
              </p:cNvCxnSpPr>
              <p:nvPr/>
            </p:nvCxnSpPr>
            <p:spPr>
              <a:xfrm flipV="1">
                <a:off x="2161615" y="4079567"/>
                <a:ext cx="2720954" cy="444106"/>
              </a:xfrm>
              <a:prstGeom prst="bentConnector3">
                <a:avLst>
                  <a:gd name="adj1" fmla="val 77655"/>
                </a:avLst>
              </a:prstGeom>
              <a:ln w="190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Gewinkelte Verbindung 34"/>
              <p:cNvCxnSpPr/>
              <p:nvPr/>
            </p:nvCxnSpPr>
            <p:spPr>
              <a:xfrm flipV="1">
                <a:off x="2828365" y="4523673"/>
                <a:ext cx="3913672" cy="345836"/>
              </a:xfrm>
              <a:prstGeom prst="bentConnector3">
                <a:avLst/>
              </a:prstGeom>
              <a:ln w="19050">
                <a:solidFill>
                  <a:srgbClr val="FF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Gewinkelte Verbindung 35"/>
              <p:cNvCxnSpPr/>
              <p:nvPr/>
            </p:nvCxnSpPr>
            <p:spPr>
              <a:xfrm flipV="1">
                <a:off x="2828365" y="4898749"/>
                <a:ext cx="3913672" cy="351714"/>
              </a:xfrm>
              <a:prstGeom prst="bentConnector3">
                <a:avLst>
                  <a:gd name="adj1" fmla="val 64846"/>
                </a:avLst>
              </a:prstGeom>
              <a:ln w="19050">
                <a:solidFill>
                  <a:srgbClr val="FF0000"/>
                </a:solidFill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Gerade Verbindung mit Pfeil 36"/>
              <p:cNvCxnSpPr>
                <a:stCxn id="11" idx="1"/>
              </p:cNvCxnSpPr>
              <p:nvPr/>
            </p:nvCxnSpPr>
            <p:spPr>
              <a:xfrm flipH="1" flipV="1">
                <a:off x="2161615" y="2928492"/>
                <a:ext cx="460044" cy="4125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Gerade Verbindung mit Pfeil 37"/>
              <p:cNvCxnSpPr>
                <a:stCxn id="13" idx="1"/>
              </p:cNvCxnSpPr>
              <p:nvPr/>
            </p:nvCxnSpPr>
            <p:spPr>
              <a:xfrm flipH="1" flipV="1">
                <a:off x="2161615" y="3522961"/>
                <a:ext cx="460043" cy="1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Gerade Verbindung mit Pfeil 38"/>
              <p:cNvCxnSpPr/>
              <p:nvPr/>
            </p:nvCxnSpPr>
            <p:spPr>
              <a:xfrm flipH="1" flipV="1">
                <a:off x="2173051" y="4077822"/>
                <a:ext cx="460043" cy="1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Gerader Verbinder 39"/>
              <p:cNvCxnSpPr>
                <a:stCxn id="16" idx="2"/>
                <a:endCxn id="22" idx="0"/>
              </p:cNvCxnSpPr>
              <p:nvPr/>
            </p:nvCxnSpPr>
            <p:spPr>
              <a:xfrm>
                <a:off x="9196922" y="3899121"/>
                <a:ext cx="0" cy="535749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Gerader Verbinder 40"/>
              <p:cNvCxnSpPr>
                <a:endCxn id="25" idx="3"/>
              </p:cNvCxnSpPr>
              <p:nvPr/>
            </p:nvCxnSpPr>
            <p:spPr>
              <a:xfrm flipH="1">
                <a:off x="8944593" y="3410431"/>
                <a:ext cx="213724" cy="7143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Freihandform 41"/>
              <p:cNvSpPr/>
              <p:nvPr/>
            </p:nvSpPr>
            <p:spPr>
              <a:xfrm>
                <a:off x="9024378" y="3411601"/>
                <a:ext cx="130968" cy="1640681"/>
              </a:xfrm>
              <a:custGeom>
                <a:avLst/>
                <a:gdLst>
                  <a:gd name="connsiteX0" fmla="*/ 0 w 130968"/>
                  <a:gd name="connsiteY0" fmla="*/ 0 h 1640681"/>
                  <a:gd name="connsiteX1" fmla="*/ 0 w 130968"/>
                  <a:gd name="connsiteY1" fmla="*/ 1640681 h 1640681"/>
                  <a:gd name="connsiteX2" fmla="*/ 130968 w 130968"/>
                  <a:gd name="connsiteY2" fmla="*/ 1640681 h 1640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0968" h="1640681">
                    <a:moveTo>
                      <a:pt x="0" y="0"/>
                    </a:moveTo>
                    <a:lnTo>
                      <a:pt x="0" y="1640681"/>
                    </a:lnTo>
                    <a:lnTo>
                      <a:pt x="130968" y="1640681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3" name="Textfeld 42"/>
              <p:cNvSpPr txBox="1"/>
              <p:nvPr/>
            </p:nvSpPr>
            <p:spPr>
              <a:xfrm>
                <a:off x="2745147" y="4477874"/>
                <a:ext cx="132286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err="1" smtClean="0"/>
                  <a:t>alternate</a:t>
                </a:r>
                <a:endParaRPr lang="de-DE" sz="2400" dirty="0"/>
              </a:p>
            </p:txBody>
          </p:sp>
          <p:sp>
            <p:nvSpPr>
              <p:cNvPr id="44" name="Textfeld 43"/>
              <p:cNvSpPr txBox="1"/>
              <p:nvPr/>
            </p:nvSpPr>
            <p:spPr>
              <a:xfrm>
                <a:off x="2751900" y="4836721"/>
                <a:ext cx="101822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analog</a:t>
                </a:r>
                <a:endParaRPr lang="de-DE" sz="2400" dirty="0"/>
              </a:p>
            </p:txBody>
          </p:sp>
          <p:cxnSp>
            <p:nvCxnSpPr>
              <p:cNvPr id="45" name="Gerader Verbinder 44"/>
              <p:cNvCxnSpPr>
                <a:stCxn id="30" idx="1"/>
              </p:cNvCxnSpPr>
              <p:nvPr/>
            </p:nvCxnSpPr>
            <p:spPr>
              <a:xfrm flipH="1">
                <a:off x="7263799" y="4209011"/>
                <a:ext cx="9040" cy="6897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Gerader Verbinder 45"/>
              <p:cNvCxnSpPr>
                <a:endCxn id="21" idx="0"/>
              </p:cNvCxnSpPr>
              <p:nvPr/>
            </p:nvCxnSpPr>
            <p:spPr>
              <a:xfrm flipH="1">
                <a:off x="6963428" y="4003565"/>
                <a:ext cx="1461" cy="1246898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Textfeld 46"/>
              <p:cNvSpPr txBox="1"/>
              <p:nvPr/>
            </p:nvSpPr>
            <p:spPr>
              <a:xfrm>
                <a:off x="6434029" y="3789445"/>
                <a:ext cx="4187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smtClean="0"/>
                  <a:t>01</a:t>
                </a:r>
                <a:endParaRPr lang="de-DE" dirty="0"/>
              </a:p>
            </p:txBody>
          </p:sp>
          <p:sp>
            <p:nvSpPr>
              <p:cNvPr id="48" name="Textfeld 47"/>
              <p:cNvSpPr txBox="1"/>
              <p:nvPr/>
            </p:nvSpPr>
            <p:spPr>
              <a:xfrm>
                <a:off x="6430942" y="4185711"/>
                <a:ext cx="4187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smtClean="0"/>
                  <a:t>10</a:t>
                </a:r>
                <a:endParaRPr lang="de-DE" dirty="0"/>
              </a:p>
            </p:txBody>
          </p:sp>
          <p:sp>
            <p:nvSpPr>
              <p:cNvPr id="49" name="Textfeld 48"/>
              <p:cNvSpPr txBox="1"/>
              <p:nvPr/>
            </p:nvSpPr>
            <p:spPr>
              <a:xfrm>
                <a:off x="6443996" y="4592391"/>
                <a:ext cx="4187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/>
                  <a:t>1</a:t>
                </a:r>
                <a:r>
                  <a:rPr lang="de-DE" dirty="0" smtClean="0"/>
                  <a:t>1</a:t>
                </a:r>
                <a:endParaRPr lang="de-DE" dirty="0"/>
              </a:p>
            </p:txBody>
          </p:sp>
          <p:sp>
            <p:nvSpPr>
              <p:cNvPr id="50" name="Textfeld 49"/>
              <p:cNvSpPr txBox="1"/>
              <p:nvPr/>
            </p:nvSpPr>
            <p:spPr>
              <a:xfrm>
                <a:off x="9628670" y="3658324"/>
                <a:ext cx="87415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err="1" smtClean="0"/>
                  <a:t>Portpin</a:t>
                </a:r>
                <a:endParaRPr lang="de-DE" dirty="0"/>
              </a:p>
            </p:txBody>
          </p:sp>
        </p:grpSp>
        <p:sp>
          <p:nvSpPr>
            <p:cNvPr id="7" name="Textfeld 6"/>
            <p:cNvSpPr txBox="1"/>
            <p:nvPr/>
          </p:nvSpPr>
          <p:spPr>
            <a:xfrm>
              <a:off x="6427988" y="2949110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00</a:t>
              </a:r>
              <a:endParaRPr lang="de-DE" dirty="0"/>
            </a:p>
          </p:txBody>
        </p:sp>
      </p:grpSp>
      <p:sp>
        <p:nvSpPr>
          <p:cNvPr id="3" name="Freihandform 2"/>
          <p:cNvSpPr/>
          <p:nvPr/>
        </p:nvSpPr>
        <p:spPr>
          <a:xfrm>
            <a:off x="9187031" y="3937299"/>
            <a:ext cx="1097280" cy="204395"/>
          </a:xfrm>
          <a:custGeom>
            <a:avLst/>
            <a:gdLst>
              <a:gd name="connsiteX0" fmla="*/ 0 w 1097280"/>
              <a:gd name="connsiteY0" fmla="*/ 204395 h 204395"/>
              <a:gd name="connsiteX1" fmla="*/ 656216 w 1097280"/>
              <a:gd name="connsiteY1" fmla="*/ 204395 h 204395"/>
              <a:gd name="connsiteX2" fmla="*/ 1097280 w 1097280"/>
              <a:gd name="connsiteY2" fmla="*/ 0 h 20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97280" h="204395">
                <a:moveTo>
                  <a:pt x="0" y="204395"/>
                </a:moveTo>
                <a:lnTo>
                  <a:pt x="656216" y="204395"/>
                </a:lnTo>
                <a:lnTo>
                  <a:pt x="1097280" y="0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60" name="Gerader Verbinder 59"/>
          <p:cNvCxnSpPr/>
          <p:nvPr/>
        </p:nvCxnSpPr>
        <p:spPr>
          <a:xfrm>
            <a:off x="10273553" y="4155577"/>
            <a:ext cx="49485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feld 60"/>
          <p:cNvSpPr txBox="1"/>
          <p:nvPr/>
        </p:nvSpPr>
        <p:spPr>
          <a:xfrm>
            <a:off x="10833515" y="3924681"/>
            <a:ext cx="490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„1“</a:t>
            </a:r>
            <a:endParaRPr lang="de-DE" dirty="0"/>
          </a:p>
        </p:txBody>
      </p:sp>
      <p:cxnSp>
        <p:nvCxnSpPr>
          <p:cNvPr id="63" name="Gerader Verbinder 62"/>
          <p:cNvCxnSpPr/>
          <p:nvPr/>
        </p:nvCxnSpPr>
        <p:spPr>
          <a:xfrm flipV="1">
            <a:off x="10058400" y="3799316"/>
            <a:ext cx="0" cy="24018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Gerader Verbinder 63"/>
          <p:cNvCxnSpPr/>
          <p:nvPr/>
        </p:nvCxnSpPr>
        <p:spPr>
          <a:xfrm flipH="1">
            <a:off x="9920942" y="3799316"/>
            <a:ext cx="25099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feld 66"/>
          <p:cNvSpPr txBox="1"/>
          <p:nvPr/>
        </p:nvSpPr>
        <p:spPr>
          <a:xfrm>
            <a:off x="9621325" y="3455375"/>
            <a:ext cx="7466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Taster</a:t>
            </a:r>
            <a:endParaRPr lang="de-DE" dirty="0"/>
          </a:p>
        </p:txBody>
      </p:sp>
      <p:sp>
        <p:nvSpPr>
          <p:cNvPr id="68" name="Legende mit Linie 1 67"/>
          <p:cNvSpPr/>
          <p:nvPr/>
        </p:nvSpPr>
        <p:spPr>
          <a:xfrm>
            <a:off x="3311912" y="5959837"/>
            <a:ext cx="4775835" cy="757183"/>
          </a:xfrm>
          <a:prstGeom prst="borderCallout1">
            <a:avLst>
              <a:gd name="adj1" fmla="val 25021"/>
              <a:gd name="adj2" fmla="val 99391"/>
              <a:gd name="adj3" fmla="val -22128"/>
              <a:gd name="adj4" fmla="val 114877"/>
            </a:avLst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Am </a:t>
            </a:r>
            <a:r>
              <a:rPr lang="de-DE" sz="2400" dirty="0" err="1" smtClean="0">
                <a:solidFill>
                  <a:srgbClr val="FF0000"/>
                </a:solidFill>
              </a:rPr>
              <a:t>Portpin</a:t>
            </a:r>
            <a:r>
              <a:rPr lang="de-DE" sz="2400" dirty="0" smtClean="0">
                <a:solidFill>
                  <a:srgbClr val="FF0000"/>
                </a:solidFill>
              </a:rPr>
              <a:t> wird ein Taster angeschlossen. 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69" name="Google Shape;3163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590659" y="4141694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Audio 6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233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872"/>
    </mc:Choice>
    <mc:Fallback xmlns="">
      <p:transition spd="slow" advTm="308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367620"/>
            <a:ext cx="3164114" cy="53226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Ports konfigurieren</a:t>
            </a:r>
            <a:endParaRPr lang="de-DE" sz="2400" dirty="0"/>
          </a:p>
        </p:txBody>
      </p:sp>
      <p:sp>
        <p:nvSpPr>
          <p:cNvPr id="6" name="Textfeld 5"/>
          <p:cNvSpPr txBox="1"/>
          <p:nvPr/>
        </p:nvSpPr>
        <p:spPr>
          <a:xfrm>
            <a:off x="254583" y="1058201"/>
            <a:ext cx="70110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smtClean="0"/>
              <a:t>1. IO-Port aktivieren = mit Takt versorgen</a:t>
            </a:r>
            <a:endParaRPr lang="de-DE" sz="3200" dirty="0"/>
          </a:p>
        </p:txBody>
      </p:sp>
      <p:sp>
        <p:nvSpPr>
          <p:cNvPr id="4" name="Rechteck 3"/>
          <p:cNvSpPr/>
          <p:nvPr/>
        </p:nvSpPr>
        <p:spPr>
          <a:xfrm>
            <a:off x="7186532" y="2865396"/>
            <a:ext cx="3311611" cy="9714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solidFill>
                  <a:schemeClr val="tx1"/>
                </a:solidFill>
              </a:rPr>
              <a:t>GPIOA</a:t>
            </a:r>
            <a:endParaRPr lang="de-DE" sz="3200" dirty="0">
              <a:solidFill>
                <a:schemeClr val="tx1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7186532" y="4204045"/>
            <a:ext cx="3311611" cy="9714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solidFill>
                  <a:schemeClr val="tx1"/>
                </a:solidFill>
              </a:rPr>
              <a:t>GPIOB</a:t>
            </a:r>
            <a:endParaRPr lang="de-DE" sz="3200" dirty="0">
              <a:solidFill>
                <a:schemeClr val="tx1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7186531" y="5542694"/>
            <a:ext cx="3311611" cy="9714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solidFill>
                  <a:schemeClr val="tx1"/>
                </a:solidFill>
              </a:rPr>
              <a:t>GPIOC</a:t>
            </a:r>
            <a:endParaRPr lang="de-DE" sz="3200" dirty="0">
              <a:solidFill>
                <a:schemeClr val="tx1"/>
              </a:solidFill>
            </a:endParaRPr>
          </a:p>
        </p:txBody>
      </p:sp>
      <p:sp>
        <p:nvSpPr>
          <p:cNvPr id="5" name="Gleichschenkliges Dreieck 4"/>
          <p:cNvSpPr/>
          <p:nvPr/>
        </p:nvSpPr>
        <p:spPr>
          <a:xfrm rot="5400000">
            <a:off x="7203595" y="3203440"/>
            <a:ext cx="261257" cy="295386"/>
          </a:xfrm>
          <a:prstGeom prst="triangl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Gleichschenkliges Dreieck 8"/>
          <p:cNvSpPr/>
          <p:nvPr/>
        </p:nvSpPr>
        <p:spPr>
          <a:xfrm rot="5400000">
            <a:off x="7203595" y="4542090"/>
            <a:ext cx="261257" cy="295386"/>
          </a:xfrm>
          <a:prstGeom prst="triangl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Gleichschenkliges Dreieck 9"/>
          <p:cNvSpPr/>
          <p:nvPr/>
        </p:nvSpPr>
        <p:spPr>
          <a:xfrm rot="5400000">
            <a:off x="7203595" y="5853425"/>
            <a:ext cx="261257" cy="295386"/>
          </a:xfrm>
          <a:prstGeom prst="triangl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333828" y="2017486"/>
            <a:ext cx="5878286" cy="27248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reserved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333828" y="1640114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b="1" dirty="0">
                <a:solidFill>
                  <a:srgbClr val="000000"/>
                </a:solidFill>
                <a:latin typeface="Arial" panose="020B0604020202020204" pitchFamily="34" charset="0"/>
              </a:rPr>
              <a:t>AHB </a:t>
            </a:r>
            <a:r>
              <a:rPr lang="de-DE" b="1" dirty="0" err="1">
                <a:solidFill>
                  <a:srgbClr val="000000"/>
                </a:solidFill>
                <a:latin typeface="Arial" panose="020B0604020202020204" pitchFamily="34" charset="0"/>
              </a:rPr>
              <a:t>peripheral</a:t>
            </a:r>
            <a:r>
              <a:rPr lang="de-DE" b="1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de-DE" b="1" dirty="0" err="1">
                <a:solidFill>
                  <a:srgbClr val="000000"/>
                </a:solidFill>
                <a:latin typeface="Arial" panose="020B0604020202020204" pitchFamily="34" charset="0"/>
              </a:rPr>
              <a:t>clock</a:t>
            </a:r>
            <a:r>
              <a:rPr lang="de-DE" b="1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de-DE" b="1" dirty="0" err="1">
                <a:solidFill>
                  <a:srgbClr val="000000"/>
                </a:solidFill>
                <a:latin typeface="Arial" panose="020B0604020202020204" pitchFamily="34" charset="0"/>
              </a:rPr>
              <a:t>enable</a:t>
            </a:r>
            <a:r>
              <a:rPr lang="de-DE" b="1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de-DE" b="1" dirty="0" err="1">
                <a:solidFill>
                  <a:srgbClr val="000000"/>
                </a:solidFill>
                <a:latin typeface="Arial" panose="020B0604020202020204" pitchFamily="34" charset="0"/>
              </a:rPr>
              <a:t>register</a:t>
            </a:r>
            <a:r>
              <a:rPr lang="de-DE" b="1" dirty="0">
                <a:solidFill>
                  <a:srgbClr val="000000"/>
                </a:solidFill>
                <a:latin typeface="Arial" panose="020B0604020202020204" pitchFamily="34" charset="0"/>
              </a:rPr>
              <a:t> (</a:t>
            </a:r>
            <a:r>
              <a:rPr lang="de-DE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RCC_AHBENR)</a:t>
            </a:r>
            <a:endParaRPr lang="de-DE" dirty="0"/>
          </a:p>
        </p:txBody>
      </p:sp>
      <p:sp>
        <p:nvSpPr>
          <p:cNvPr id="14" name="Rechteck 13"/>
          <p:cNvSpPr/>
          <p:nvPr/>
        </p:nvSpPr>
        <p:spPr>
          <a:xfrm>
            <a:off x="5943600" y="2017486"/>
            <a:ext cx="268514" cy="27248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0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5" name="Rechteck 14"/>
          <p:cNvSpPr/>
          <p:nvPr/>
        </p:nvSpPr>
        <p:spPr>
          <a:xfrm>
            <a:off x="5670755" y="2017486"/>
            <a:ext cx="272845" cy="27248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5402241" y="2017486"/>
            <a:ext cx="268514" cy="27248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2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6614652" y="3063539"/>
            <a:ext cx="294968" cy="57518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&amp;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20" name="Gerader Verbinder 19"/>
          <p:cNvCxnSpPr>
            <a:stCxn id="5" idx="3"/>
            <a:endCxn id="18" idx="3"/>
          </p:cNvCxnSpPr>
          <p:nvPr/>
        </p:nvCxnSpPr>
        <p:spPr>
          <a:xfrm flipH="1" flipV="1">
            <a:off x="6909620" y="3351133"/>
            <a:ext cx="276911" cy="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hteck 20"/>
          <p:cNvSpPr/>
          <p:nvPr/>
        </p:nvSpPr>
        <p:spPr>
          <a:xfrm>
            <a:off x="6605622" y="4388436"/>
            <a:ext cx="294968" cy="57518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&amp;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22" name="Gerader Verbinder 21"/>
          <p:cNvCxnSpPr>
            <a:endCxn id="21" idx="3"/>
          </p:cNvCxnSpPr>
          <p:nvPr/>
        </p:nvCxnSpPr>
        <p:spPr>
          <a:xfrm flipH="1" flipV="1">
            <a:off x="6900590" y="4676030"/>
            <a:ext cx="276911" cy="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hteck 22"/>
          <p:cNvSpPr/>
          <p:nvPr/>
        </p:nvSpPr>
        <p:spPr>
          <a:xfrm>
            <a:off x="6605622" y="5709206"/>
            <a:ext cx="294968" cy="57518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&amp;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24" name="Gerader Verbinder 23"/>
          <p:cNvCxnSpPr>
            <a:endCxn id="23" idx="3"/>
          </p:cNvCxnSpPr>
          <p:nvPr/>
        </p:nvCxnSpPr>
        <p:spPr>
          <a:xfrm flipH="1" flipV="1">
            <a:off x="6900590" y="5996800"/>
            <a:ext cx="276911" cy="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Freihandform 24"/>
          <p:cNvSpPr/>
          <p:nvPr/>
        </p:nvSpPr>
        <p:spPr>
          <a:xfrm>
            <a:off x="5537726" y="2288621"/>
            <a:ext cx="1058867" cy="3522243"/>
          </a:xfrm>
          <a:custGeom>
            <a:avLst/>
            <a:gdLst>
              <a:gd name="connsiteX0" fmla="*/ 0 w 553065"/>
              <a:gd name="connsiteY0" fmla="*/ 0 h 892278"/>
              <a:gd name="connsiteX1" fmla="*/ 0 w 553065"/>
              <a:gd name="connsiteY1" fmla="*/ 892278 h 892278"/>
              <a:gd name="connsiteX2" fmla="*/ 132736 w 553065"/>
              <a:gd name="connsiteY2" fmla="*/ 892278 h 892278"/>
              <a:gd name="connsiteX3" fmla="*/ 553065 w 553065"/>
              <a:gd name="connsiteY3" fmla="*/ 892278 h 892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3065" h="892278">
                <a:moveTo>
                  <a:pt x="0" y="0"/>
                </a:moveTo>
                <a:lnTo>
                  <a:pt x="0" y="892278"/>
                </a:lnTo>
                <a:lnTo>
                  <a:pt x="132736" y="892278"/>
                </a:lnTo>
                <a:lnTo>
                  <a:pt x="553065" y="892278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Freihandform 25"/>
          <p:cNvSpPr/>
          <p:nvPr/>
        </p:nvSpPr>
        <p:spPr>
          <a:xfrm>
            <a:off x="5801325" y="2289974"/>
            <a:ext cx="804296" cy="2215657"/>
          </a:xfrm>
          <a:custGeom>
            <a:avLst/>
            <a:gdLst>
              <a:gd name="connsiteX0" fmla="*/ 0 w 553065"/>
              <a:gd name="connsiteY0" fmla="*/ 0 h 892278"/>
              <a:gd name="connsiteX1" fmla="*/ 0 w 553065"/>
              <a:gd name="connsiteY1" fmla="*/ 892278 h 892278"/>
              <a:gd name="connsiteX2" fmla="*/ 132736 w 553065"/>
              <a:gd name="connsiteY2" fmla="*/ 892278 h 892278"/>
              <a:gd name="connsiteX3" fmla="*/ 553065 w 553065"/>
              <a:gd name="connsiteY3" fmla="*/ 892278 h 892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3065" h="892278">
                <a:moveTo>
                  <a:pt x="0" y="0"/>
                </a:moveTo>
                <a:lnTo>
                  <a:pt x="0" y="892278"/>
                </a:lnTo>
                <a:lnTo>
                  <a:pt x="132736" y="892278"/>
                </a:lnTo>
                <a:lnTo>
                  <a:pt x="553065" y="892278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Freihandform 26"/>
          <p:cNvSpPr/>
          <p:nvPr/>
        </p:nvSpPr>
        <p:spPr>
          <a:xfrm>
            <a:off x="6061207" y="2294539"/>
            <a:ext cx="553065" cy="892278"/>
          </a:xfrm>
          <a:custGeom>
            <a:avLst/>
            <a:gdLst>
              <a:gd name="connsiteX0" fmla="*/ 0 w 553065"/>
              <a:gd name="connsiteY0" fmla="*/ 0 h 892278"/>
              <a:gd name="connsiteX1" fmla="*/ 0 w 553065"/>
              <a:gd name="connsiteY1" fmla="*/ 892278 h 892278"/>
              <a:gd name="connsiteX2" fmla="*/ 132736 w 553065"/>
              <a:gd name="connsiteY2" fmla="*/ 892278 h 892278"/>
              <a:gd name="connsiteX3" fmla="*/ 553065 w 553065"/>
              <a:gd name="connsiteY3" fmla="*/ 892278 h 892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3065" h="892278">
                <a:moveTo>
                  <a:pt x="0" y="0"/>
                </a:moveTo>
                <a:lnTo>
                  <a:pt x="0" y="892278"/>
                </a:lnTo>
                <a:lnTo>
                  <a:pt x="132736" y="892278"/>
                </a:lnTo>
                <a:lnTo>
                  <a:pt x="553065" y="892278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 27"/>
          <p:cNvSpPr/>
          <p:nvPr/>
        </p:nvSpPr>
        <p:spPr>
          <a:xfrm>
            <a:off x="2824316" y="2740678"/>
            <a:ext cx="1187245" cy="109619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32MHz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9" name="Freihandform 28"/>
          <p:cNvSpPr/>
          <p:nvPr/>
        </p:nvSpPr>
        <p:spPr>
          <a:xfrm>
            <a:off x="2968873" y="3352275"/>
            <a:ext cx="825910" cy="280219"/>
          </a:xfrm>
          <a:custGeom>
            <a:avLst/>
            <a:gdLst>
              <a:gd name="connsiteX0" fmla="*/ 0 w 825910"/>
              <a:gd name="connsiteY0" fmla="*/ 280219 h 280219"/>
              <a:gd name="connsiteX1" fmla="*/ 258097 w 825910"/>
              <a:gd name="connsiteY1" fmla="*/ 280219 h 280219"/>
              <a:gd name="connsiteX2" fmla="*/ 258097 w 825910"/>
              <a:gd name="connsiteY2" fmla="*/ 0 h 280219"/>
              <a:gd name="connsiteX3" fmla="*/ 597310 w 825910"/>
              <a:gd name="connsiteY3" fmla="*/ 0 h 280219"/>
              <a:gd name="connsiteX4" fmla="*/ 597310 w 825910"/>
              <a:gd name="connsiteY4" fmla="*/ 272845 h 280219"/>
              <a:gd name="connsiteX5" fmla="*/ 825910 w 825910"/>
              <a:gd name="connsiteY5" fmla="*/ 272845 h 280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5910" h="280219">
                <a:moveTo>
                  <a:pt x="0" y="280219"/>
                </a:moveTo>
                <a:lnTo>
                  <a:pt x="258097" y="280219"/>
                </a:lnTo>
                <a:lnTo>
                  <a:pt x="258097" y="0"/>
                </a:lnTo>
                <a:lnTo>
                  <a:pt x="597310" y="0"/>
                </a:lnTo>
                <a:lnTo>
                  <a:pt x="597310" y="272845"/>
                </a:lnTo>
                <a:lnTo>
                  <a:pt x="825910" y="272845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1" name="Gewinkelte Verbindung 30"/>
          <p:cNvCxnSpPr>
            <a:stCxn id="28" idx="3"/>
          </p:cNvCxnSpPr>
          <p:nvPr/>
        </p:nvCxnSpPr>
        <p:spPr>
          <a:xfrm>
            <a:off x="4011561" y="3288775"/>
            <a:ext cx="2602711" cy="203609"/>
          </a:xfrm>
          <a:prstGeom prst="bentConnector3">
            <a:avLst>
              <a:gd name="adj1" fmla="val 33283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Gewinkelte Verbindung 33"/>
          <p:cNvCxnSpPr>
            <a:cxnSpLocks noChangeAspect="1"/>
          </p:cNvCxnSpPr>
          <p:nvPr/>
        </p:nvCxnSpPr>
        <p:spPr>
          <a:xfrm>
            <a:off x="4011181" y="3288774"/>
            <a:ext cx="2594440" cy="1546897"/>
          </a:xfrm>
          <a:prstGeom prst="bentConnector3">
            <a:avLst>
              <a:gd name="adj1" fmla="val 33731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Freihandform 43"/>
          <p:cNvSpPr/>
          <p:nvPr/>
        </p:nvSpPr>
        <p:spPr>
          <a:xfrm>
            <a:off x="4004187" y="3288890"/>
            <a:ext cx="2603090" cy="2912807"/>
          </a:xfrm>
          <a:custGeom>
            <a:avLst/>
            <a:gdLst>
              <a:gd name="connsiteX0" fmla="*/ 0 w 2603090"/>
              <a:gd name="connsiteY0" fmla="*/ 0 h 2912807"/>
              <a:gd name="connsiteX1" fmla="*/ 877529 w 2603090"/>
              <a:gd name="connsiteY1" fmla="*/ 0 h 2912807"/>
              <a:gd name="connsiteX2" fmla="*/ 877529 w 2603090"/>
              <a:gd name="connsiteY2" fmla="*/ 2912807 h 2912807"/>
              <a:gd name="connsiteX3" fmla="*/ 2603090 w 2603090"/>
              <a:gd name="connsiteY3" fmla="*/ 2912807 h 2912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3090" h="2912807">
                <a:moveTo>
                  <a:pt x="0" y="0"/>
                </a:moveTo>
                <a:lnTo>
                  <a:pt x="877529" y="0"/>
                </a:lnTo>
                <a:lnTo>
                  <a:pt x="877529" y="2912807"/>
                </a:lnTo>
                <a:lnTo>
                  <a:pt x="2603090" y="2912807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Textfeld 44"/>
          <p:cNvSpPr txBox="1"/>
          <p:nvPr/>
        </p:nvSpPr>
        <p:spPr>
          <a:xfrm>
            <a:off x="320066" y="4145128"/>
            <a:ext cx="29706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>
                <a:latin typeface="Consolas" panose="020B0609020204030204" pitchFamily="49" charset="0"/>
              </a:rPr>
              <a:t>ldr</a:t>
            </a:r>
            <a:r>
              <a:rPr lang="de-DE" dirty="0" smtClean="0">
                <a:latin typeface="Consolas" panose="020B0609020204030204" pitchFamily="49" charset="0"/>
              </a:rPr>
              <a:t> R0,=</a:t>
            </a:r>
            <a:r>
              <a:rPr lang="de-DE" dirty="0" err="1" smtClean="0">
                <a:latin typeface="Consolas" panose="020B0609020204030204" pitchFamily="49" charset="0"/>
              </a:rPr>
              <a:t>rcc</a:t>
            </a:r>
            <a:endParaRPr lang="de-DE" dirty="0" smtClean="0">
              <a:latin typeface="Consolas" panose="020B0609020204030204" pitchFamily="49" charset="0"/>
            </a:endParaRPr>
          </a:p>
          <a:p>
            <a:r>
              <a:rPr lang="de-DE" dirty="0" err="1" smtClean="0">
                <a:latin typeface="Consolas" panose="020B0609020204030204" pitchFamily="49" charset="0"/>
              </a:rPr>
              <a:t>ldr</a:t>
            </a:r>
            <a:r>
              <a:rPr lang="de-DE" dirty="0" smtClean="0">
                <a:latin typeface="Consolas" panose="020B0609020204030204" pitchFamily="49" charset="0"/>
              </a:rPr>
              <a:t> R1,[R0,RCC_AHBENR]</a:t>
            </a:r>
          </a:p>
          <a:p>
            <a:r>
              <a:rPr lang="de-DE" dirty="0" err="1" smtClean="0">
                <a:latin typeface="Consolas" panose="020B0609020204030204" pitchFamily="49" charset="0"/>
              </a:rPr>
              <a:t>orr</a:t>
            </a:r>
            <a:r>
              <a:rPr lang="de-DE" dirty="0" smtClean="0">
                <a:latin typeface="Consolas" panose="020B0609020204030204" pitchFamily="49" charset="0"/>
              </a:rPr>
              <a:t> R1,Bit2+Bit1+Bit0</a:t>
            </a:r>
          </a:p>
          <a:p>
            <a:r>
              <a:rPr lang="de-DE" dirty="0" err="1" smtClean="0">
                <a:latin typeface="Consolas" panose="020B0609020204030204" pitchFamily="49" charset="0"/>
              </a:rPr>
              <a:t>str</a:t>
            </a:r>
            <a:r>
              <a:rPr lang="de-DE" dirty="0" smtClean="0">
                <a:latin typeface="Consolas" panose="020B0609020204030204" pitchFamily="49" charset="0"/>
              </a:rPr>
              <a:t> R1,[R0,RCC_AHBENR]</a:t>
            </a:r>
          </a:p>
        </p:txBody>
      </p:sp>
      <p:sp>
        <p:nvSpPr>
          <p:cNvPr id="3" name="Legende mit Linie 1 2"/>
          <p:cNvSpPr/>
          <p:nvPr/>
        </p:nvSpPr>
        <p:spPr>
          <a:xfrm>
            <a:off x="427878" y="5542694"/>
            <a:ext cx="2736235" cy="1051744"/>
          </a:xfrm>
          <a:prstGeom prst="borderCallout1">
            <a:avLst>
              <a:gd name="adj1" fmla="val 57302"/>
              <a:gd name="adj2" fmla="val 100621"/>
              <a:gd name="adj3" fmla="val 17379"/>
              <a:gd name="adj4" fmla="val 111836"/>
            </a:avLst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Will man einen Port verwenden, so muss man ihn zuerst aktivieren</a:t>
            </a:r>
            <a:endParaRPr lang="de-DE" dirty="0">
              <a:solidFill>
                <a:srgbClr val="FF0000"/>
              </a:solidFill>
            </a:endParaRPr>
          </a:p>
        </p:txBody>
      </p:sp>
      <p:pic>
        <p:nvPicPr>
          <p:cNvPr id="32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509362" y="4264513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Audio 1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675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6294"/>
    </mc:Choice>
    <mc:Fallback xmlns="">
      <p:transition spd="slow" advTm="762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367620"/>
            <a:ext cx="3164114" cy="53226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Ports konfigurieren</a:t>
            </a:r>
            <a:endParaRPr lang="de-DE" sz="2400" dirty="0"/>
          </a:p>
        </p:txBody>
      </p:sp>
      <p:sp>
        <p:nvSpPr>
          <p:cNvPr id="6" name="Textfeld 5"/>
          <p:cNvSpPr txBox="1"/>
          <p:nvPr/>
        </p:nvSpPr>
        <p:spPr>
          <a:xfrm>
            <a:off x="333828" y="1204685"/>
            <a:ext cx="65257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smtClean="0"/>
              <a:t>3. Pullup oder Pulldown oder kein Pull</a:t>
            </a:r>
            <a:endParaRPr lang="de-DE" sz="32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537687" y="2094259"/>
            <a:ext cx="9028502" cy="4073658"/>
            <a:chOff x="1474318" y="2170623"/>
            <a:chExt cx="9028502" cy="4073658"/>
          </a:xfrm>
        </p:grpSpPr>
        <p:grpSp>
          <p:nvGrpSpPr>
            <p:cNvPr id="5" name="Gruppieren 4"/>
            <p:cNvGrpSpPr/>
            <p:nvPr/>
          </p:nvGrpSpPr>
          <p:grpSpPr>
            <a:xfrm>
              <a:off x="1474318" y="2170623"/>
              <a:ext cx="9028502" cy="4073658"/>
              <a:chOff x="1474318" y="2170623"/>
              <a:chExt cx="9028502" cy="4073658"/>
            </a:xfrm>
          </p:grpSpPr>
          <p:sp>
            <p:nvSpPr>
              <p:cNvPr id="8" name="Rechteck 7"/>
              <p:cNvSpPr/>
              <p:nvPr/>
            </p:nvSpPr>
            <p:spPr>
              <a:xfrm>
                <a:off x="1474318" y="2572242"/>
                <a:ext cx="8002497" cy="3270422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Rechteck 8"/>
              <p:cNvSpPr/>
              <p:nvPr/>
            </p:nvSpPr>
            <p:spPr>
              <a:xfrm>
                <a:off x="9713487" y="4003565"/>
                <a:ext cx="399535" cy="407773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3200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0" name="Gerader Verbinder 9"/>
              <p:cNvCxnSpPr>
                <a:stCxn id="8" idx="3"/>
                <a:endCxn id="9" idx="1"/>
              </p:cNvCxnSpPr>
              <p:nvPr/>
            </p:nvCxnSpPr>
            <p:spPr>
              <a:xfrm flipV="1">
                <a:off x="9476815" y="4207452"/>
                <a:ext cx="236672" cy="1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Rechteck 10"/>
              <p:cNvSpPr/>
              <p:nvPr/>
            </p:nvSpPr>
            <p:spPr>
              <a:xfrm>
                <a:off x="2621659" y="2728730"/>
                <a:ext cx="1045813" cy="40777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3200" dirty="0" smtClean="0">
                    <a:solidFill>
                      <a:schemeClr val="tx1"/>
                    </a:solidFill>
                  </a:rPr>
                  <a:t>IDR</a:t>
                </a:r>
                <a:endParaRPr lang="de-DE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4882569" y="3875680"/>
                <a:ext cx="1045813" cy="40777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3200" dirty="0">
                    <a:solidFill>
                      <a:schemeClr val="tx1"/>
                    </a:solidFill>
                  </a:rPr>
                  <a:t>O</a:t>
                </a:r>
                <a:r>
                  <a:rPr lang="de-DE" sz="3200" dirty="0" smtClean="0">
                    <a:solidFill>
                      <a:schemeClr val="tx1"/>
                    </a:solidFill>
                  </a:rPr>
                  <a:t>DR</a:t>
                </a:r>
                <a:endParaRPr lang="de-DE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621658" y="3319075"/>
                <a:ext cx="1045813" cy="40777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3200" dirty="0" smtClean="0">
                    <a:solidFill>
                      <a:schemeClr val="tx1"/>
                    </a:solidFill>
                  </a:rPr>
                  <a:t>BSR</a:t>
                </a:r>
                <a:endParaRPr lang="de-DE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2621657" y="3875681"/>
                <a:ext cx="1045813" cy="40777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3200" dirty="0" smtClean="0">
                    <a:solidFill>
                      <a:schemeClr val="tx1"/>
                    </a:solidFill>
                  </a:rPr>
                  <a:t>BRR</a:t>
                </a:r>
                <a:endParaRPr lang="de-DE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Pfeil nach oben und unten 14"/>
              <p:cNvSpPr/>
              <p:nvPr/>
            </p:nvSpPr>
            <p:spPr>
              <a:xfrm>
                <a:off x="1749161" y="2170623"/>
                <a:ext cx="568411" cy="4073658"/>
              </a:xfrm>
              <a:prstGeom prst="upDownArrow">
                <a:avLst/>
              </a:prstGeom>
              <a:solidFill>
                <a:schemeClr val="bg1"/>
              </a:solidFill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de-DE" sz="2400" dirty="0" smtClean="0">
                    <a:solidFill>
                      <a:schemeClr val="tx1"/>
                    </a:solidFill>
                  </a:rPr>
                  <a:t>Datenbus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9156100" y="3616092"/>
                <a:ext cx="81643" cy="283029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" name="Freihandform 16"/>
              <p:cNvSpPr/>
              <p:nvPr/>
            </p:nvSpPr>
            <p:spPr>
              <a:xfrm>
                <a:off x="9132968" y="3325828"/>
                <a:ext cx="58479" cy="287079"/>
              </a:xfrm>
              <a:custGeom>
                <a:avLst/>
                <a:gdLst>
                  <a:gd name="connsiteX0" fmla="*/ 58479 w 58479"/>
                  <a:gd name="connsiteY0" fmla="*/ 287079 h 287079"/>
                  <a:gd name="connsiteX1" fmla="*/ 58479 w 58479"/>
                  <a:gd name="connsiteY1" fmla="*/ 154172 h 287079"/>
                  <a:gd name="connsiteX2" fmla="*/ 0 w 58479"/>
                  <a:gd name="connsiteY2" fmla="*/ 0 h 287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8479" h="287079">
                    <a:moveTo>
                      <a:pt x="58479" y="287079"/>
                    </a:moveTo>
                    <a:lnTo>
                      <a:pt x="58479" y="154172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18" name="Gerader Verbinder 17"/>
              <p:cNvCxnSpPr/>
              <p:nvPr/>
            </p:nvCxnSpPr>
            <p:spPr>
              <a:xfrm>
                <a:off x="9191447" y="3091146"/>
                <a:ext cx="0" cy="227929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Textfeld 18"/>
              <p:cNvSpPr txBox="1"/>
              <p:nvPr/>
            </p:nvSpPr>
            <p:spPr>
              <a:xfrm>
                <a:off x="8910680" y="2743826"/>
                <a:ext cx="49084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smtClean="0"/>
                  <a:t>„1“</a:t>
                </a:r>
                <a:endParaRPr lang="de-DE" dirty="0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6177898" y="3778373"/>
                <a:ext cx="1571060" cy="1336436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6177897" y="5250463"/>
                <a:ext cx="1571061" cy="407773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3200" dirty="0" smtClean="0">
                    <a:solidFill>
                      <a:schemeClr val="tx1"/>
                    </a:solidFill>
                  </a:rPr>
                  <a:t>MODER</a:t>
                </a:r>
                <a:endParaRPr lang="de-DE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9156100" y="4434870"/>
                <a:ext cx="81643" cy="283029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23" name="Gruppieren 22"/>
              <p:cNvGrpSpPr/>
              <p:nvPr/>
            </p:nvGrpSpPr>
            <p:grpSpPr>
              <a:xfrm>
                <a:off x="9132968" y="4728702"/>
                <a:ext cx="58479" cy="521761"/>
                <a:chOff x="8057203" y="4693714"/>
                <a:chExt cx="58479" cy="521761"/>
              </a:xfrm>
            </p:grpSpPr>
            <p:sp>
              <p:nvSpPr>
                <p:cNvPr id="57" name="Freihandform 56"/>
                <p:cNvSpPr/>
                <p:nvPr/>
              </p:nvSpPr>
              <p:spPr>
                <a:xfrm>
                  <a:off x="8057203" y="4928396"/>
                  <a:ext cx="58479" cy="287079"/>
                </a:xfrm>
                <a:custGeom>
                  <a:avLst/>
                  <a:gdLst>
                    <a:gd name="connsiteX0" fmla="*/ 58479 w 58479"/>
                    <a:gd name="connsiteY0" fmla="*/ 287079 h 287079"/>
                    <a:gd name="connsiteX1" fmla="*/ 58479 w 58479"/>
                    <a:gd name="connsiteY1" fmla="*/ 154172 h 287079"/>
                    <a:gd name="connsiteX2" fmla="*/ 0 w 58479"/>
                    <a:gd name="connsiteY2" fmla="*/ 0 h 287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8479" h="287079">
                      <a:moveTo>
                        <a:pt x="58479" y="287079"/>
                      </a:moveTo>
                      <a:lnTo>
                        <a:pt x="58479" y="15417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cxnSp>
              <p:nvCxnSpPr>
                <p:cNvPr id="58" name="Gerader Verbinder 57"/>
                <p:cNvCxnSpPr/>
                <p:nvPr/>
              </p:nvCxnSpPr>
              <p:spPr>
                <a:xfrm>
                  <a:off x="8115682" y="4693714"/>
                  <a:ext cx="0" cy="227929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4" name="Textfeld 23"/>
              <p:cNvSpPr txBox="1"/>
              <p:nvPr/>
            </p:nvSpPr>
            <p:spPr>
              <a:xfrm>
                <a:off x="8944424" y="5208242"/>
                <a:ext cx="49404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smtClean="0"/>
                  <a:t>„0“</a:t>
                </a:r>
                <a:endParaRPr lang="de-DE" dirty="0"/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7483171" y="3213687"/>
                <a:ext cx="1461422" cy="407773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3200" dirty="0" smtClean="0">
                    <a:solidFill>
                      <a:schemeClr val="tx1"/>
                    </a:solidFill>
                  </a:rPr>
                  <a:t>PUPDR</a:t>
                </a:r>
                <a:endParaRPr lang="de-DE" sz="3200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6" name="Gerader Verbinder 25"/>
              <p:cNvCxnSpPr>
                <a:stCxn id="30" idx="0"/>
                <a:endCxn id="8" idx="3"/>
              </p:cNvCxnSpPr>
              <p:nvPr/>
            </p:nvCxnSpPr>
            <p:spPr>
              <a:xfrm flipV="1">
                <a:off x="7803475" y="4207453"/>
                <a:ext cx="1673340" cy="155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7" name="Gruppieren 26"/>
              <p:cNvGrpSpPr/>
              <p:nvPr/>
            </p:nvGrpSpPr>
            <p:grpSpPr>
              <a:xfrm rot="5400000">
                <a:off x="6990094" y="3793750"/>
                <a:ext cx="58479" cy="521761"/>
                <a:chOff x="8057203" y="4693714"/>
                <a:chExt cx="58479" cy="521761"/>
              </a:xfrm>
            </p:grpSpPr>
            <p:sp>
              <p:nvSpPr>
                <p:cNvPr id="55" name="Freihandform 54"/>
                <p:cNvSpPr/>
                <p:nvPr/>
              </p:nvSpPr>
              <p:spPr>
                <a:xfrm>
                  <a:off x="8057203" y="4928396"/>
                  <a:ext cx="58479" cy="287079"/>
                </a:xfrm>
                <a:custGeom>
                  <a:avLst/>
                  <a:gdLst>
                    <a:gd name="connsiteX0" fmla="*/ 58479 w 58479"/>
                    <a:gd name="connsiteY0" fmla="*/ 287079 h 287079"/>
                    <a:gd name="connsiteX1" fmla="*/ 58479 w 58479"/>
                    <a:gd name="connsiteY1" fmla="*/ 154172 h 287079"/>
                    <a:gd name="connsiteX2" fmla="*/ 0 w 58479"/>
                    <a:gd name="connsiteY2" fmla="*/ 0 h 287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8479" h="287079">
                      <a:moveTo>
                        <a:pt x="58479" y="287079"/>
                      </a:moveTo>
                      <a:lnTo>
                        <a:pt x="58479" y="15417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cxnSp>
              <p:nvCxnSpPr>
                <p:cNvPr id="56" name="Gerader Verbinder 55"/>
                <p:cNvCxnSpPr/>
                <p:nvPr/>
              </p:nvCxnSpPr>
              <p:spPr>
                <a:xfrm>
                  <a:off x="8115682" y="4693714"/>
                  <a:ext cx="0" cy="227929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8" name="Gruppieren 27"/>
              <p:cNvGrpSpPr/>
              <p:nvPr/>
            </p:nvGrpSpPr>
            <p:grpSpPr>
              <a:xfrm rot="5400000">
                <a:off x="6985509" y="4233553"/>
                <a:ext cx="58479" cy="521761"/>
                <a:chOff x="8057203" y="4693714"/>
                <a:chExt cx="58479" cy="521761"/>
              </a:xfrm>
            </p:grpSpPr>
            <p:sp>
              <p:nvSpPr>
                <p:cNvPr id="53" name="Freihandform 52"/>
                <p:cNvSpPr/>
                <p:nvPr/>
              </p:nvSpPr>
              <p:spPr>
                <a:xfrm>
                  <a:off x="8057203" y="4928396"/>
                  <a:ext cx="58479" cy="287079"/>
                </a:xfrm>
                <a:custGeom>
                  <a:avLst/>
                  <a:gdLst>
                    <a:gd name="connsiteX0" fmla="*/ 58479 w 58479"/>
                    <a:gd name="connsiteY0" fmla="*/ 287079 h 287079"/>
                    <a:gd name="connsiteX1" fmla="*/ 58479 w 58479"/>
                    <a:gd name="connsiteY1" fmla="*/ 154172 h 287079"/>
                    <a:gd name="connsiteX2" fmla="*/ 0 w 58479"/>
                    <a:gd name="connsiteY2" fmla="*/ 0 h 287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8479" h="287079">
                      <a:moveTo>
                        <a:pt x="58479" y="287079"/>
                      </a:moveTo>
                      <a:lnTo>
                        <a:pt x="58479" y="15417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cxnSp>
              <p:nvCxnSpPr>
                <p:cNvPr id="54" name="Gerader Verbinder 53"/>
                <p:cNvCxnSpPr/>
                <p:nvPr/>
              </p:nvCxnSpPr>
              <p:spPr>
                <a:xfrm>
                  <a:off x="8115682" y="4693714"/>
                  <a:ext cx="0" cy="227929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9" name="Gruppieren 28"/>
              <p:cNvGrpSpPr/>
              <p:nvPr/>
            </p:nvGrpSpPr>
            <p:grpSpPr>
              <a:xfrm rot="5400000">
                <a:off x="6973678" y="4608629"/>
                <a:ext cx="58479" cy="521761"/>
                <a:chOff x="8057203" y="4693714"/>
                <a:chExt cx="58479" cy="521761"/>
              </a:xfrm>
            </p:grpSpPr>
            <p:sp>
              <p:nvSpPr>
                <p:cNvPr id="51" name="Freihandform 50"/>
                <p:cNvSpPr/>
                <p:nvPr/>
              </p:nvSpPr>
              <p:spPr>
                <a:xfrm>
                  <a:off x="8057203" y="4928396"/>
                  <a:ext cx="58479" cy="287079"/>
                </a:xfrm>
                <a:custGeom>
                  <a:avLst/>
                  <a:gdLst>
                    <a:gd name="connsiteX0" fmla="*/ 58479 w 58479"/>
                    <a:gd name="connsiteY0" fmla="*/ 287079 h 287079"/>
                    <a:gd name="connsiteX1" fmla="*/ 58479 w 58479"/>
                    <a:gd name="connsiteY1" fmla="*/ 154172 h 287079"/>
                    <a:gd name="connsiteX2" fmla="*/ 0 w 58479"/>
                    <a:gd name="connsiteY2" fmla="*/ 0 h 287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8479" h="287079">
                      <a:moveTo>
                        <a:pt x="58479" y="287079"/>
                      </a:moveTo>
                      <a:lnTo>
                        <a:pt x="58479" y="15417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cxnSp>
              <p:nvCxnSpPr>
                <p:cNvPr id="52" name="Gerader Verbinder 51"/>
                <p:cNvCxnSpPr/>
                <p:nvPr/>
              </p:nvCxnSpPr>
              <p:spPr>
                <a:xfrm>
                  <a:off x="8115682" y="4693714"/>
                  <a:ext cx="0" cy="227929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0" name="Freihandform 29"/>
              <p:cNvSpPr/>
              <p:nvPr/>
            </p:nvSpPr>
            <p:spPr>
              <a:xfrm>
                <a:off x="3672092" y="2972439"/>
                <a:ext cx="4131383" cy="1236572"/>
              </a:xfrm>
              <a:custGeom>
                <a:avLst/>
                <a:gdLst>
                  <a:gd name="connsiteX0" fmla="*/ 4131383 w 4131383"/>
                  <a:gd name="connsiteY0" fmla="*/ 1236572 h 1236572"/>
                  <a:gd name="connsiteX1" fmla="*/ 3600747 w 4131383"/>
                  <a:gd name="connsiteY1" fmla="*/ 1236572 h 1236572"/>
                  <a:gd name="connsiteX2" fmla="*/ 3600747 w 4131383"/>
                  <a:gd name="connsiteY2" fmla="*/ 0 h 1236572"/>
                  <a:gd name="connsiteX3" fmla="*/ 0 w 4131383"/>
                  <a:gd name="connsiteY3" fmla="*/ 0 h 1236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31383" h="1236572">
                    <a:moveTo>
                      <a:pt x="4131383" y="1236572"/>
                    </a:moveTo>
                    <a:lnTo>
                      <a:pt x="3600747" y="1236572"/>
                    </a:lnTo>
                    <a:lnTo>
                      <a:pt x="3600747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FF0000"/>
                </a:solidFill>
                <a:tailEnd type="triangl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31" name="Gerader Verbinder 30"/>
              <p:cNvCxnSpPr>
                <a:stCxn id="55" idx="0"/>
                <a:endCxn id="12" idx="3"/>
              </p:cNvCxnSpPr>
              <p:nvPr/>
            </p:nvCxnSpPr>
            <p:spPr>
              <a:xfrm flipH="1" flipV="1">
                <a:off x="5928382" y="4079567"/>
                <a:ext cx="830071" cy="4303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Gewinkelte Verbindung 31"/>
              <p:cNvCxnSpPr>
                <a:stCxn id="13" idx="3"/>
                <a:endCxn id="12" idx="1"/>
              </p:cNvCxnSpPr>
              <p:nvPr/>
            </p:nvCxnSpPr>
            <p:spPr>
              <a:xfrm>
                <a:off x="3667471" y="3522962"/>
                <a:ext cx="1215098" cy="556605"/>
              </a:xfrm>
              <a:prstGeom prst="bentConnector3">
                <a:avLst/>
              </a:prstGeom>
              <a:ln w="190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Gewinkelte Verbindung 32"/>
              <p:cNvCxnSpPr>
                <a:stCxn id="14" idx="3"/>
                <a:endCxn id="12" idx="1"/>
              </p:cNvCxnSpPr>
              <p:nvPr/>
            </p:nvCxnSpPr>
            <p:spPr>
              <a:xfrm flipV="1">
                <a:off x="3667470" y="4079567"/>
                <a:ext cx="1215099" cy="1"/>
              </a:xfrm>
              <a:prstGeom prst="bentConnector3">
                <a:avLst/>
              </a:prstGeom>
              <a:ln w="190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Gewinkelte Verbindung 33"/>
              <p:cNvCxnSpPr>
                <a:endCxn id="12" idx="1"/>
              </p:cNvCxnSpPr>
              <p:nvPr/>
            </p:nvCxnSpPr>
            <p:spPr>
              <a:xfrm flipV="1">
                <a:off x="2161615" y="4079567"/>
                <a:ext cx="2720954" cy="444106"/>
              </a:xfrm>
              <a:prstGeom prst="bentConnector3">
                <a:avLst>
                  <a:gd name="adj1" fmla="val 77655"/>
                </a:avLst>
              </a:prstGeom>
              <a:ln w="190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Gewinkelte Verbindung 34"/>
              <p:cNvCxnSpPr/>
              <p:nvPr/>
            </p:nvCxnSpPr>
            <p:spPr>
              <a:xfrm flipV="1">
                <a:off x="2828365" y="4523673"/>
                <a:ext cx="3913672" cy="345836"/>
              </a:xfrm>
              <a:prstGeom prst="bentConnector3">
                <a:avLst/>
              </a:prstGeom>
              <a:ln w="19050">
                <a:solidFill>
                  <a:srgbClr val="FF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Gewinkelte Verbindung 35"/>
              <p:cNvCxnSpPr/>
              <p:nvPr/>
            </p:nvCxnSpPr>
            <p:spPr>
              <a:xfrm flipV="1">
                <a:off x="2828365" y="4898749"/>
                <a:ext cx="3913672" cy="351714"/>
              </a:xfrm>
              <a:prstGeom prst="bentConnector3">
                <a:avLst>
                  <a:gd name="adj1" fmla="val 64846"/>
                </a:avLst>
              </a:prstGeom>
              <a:ln w="19050">
                <a:solidFill>
                  <a:srgbClr val="FF0000"/>
                </a:solidFill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Gerade Verbindung mit Pfeil 36"/>
              <p:cNvCxnSpPr>
                <a:stCxn id="11" idx="1"/>
              </p:cNvCxnSpPr>
              <p:nvPr/>
            </p:nvCxnSpPr>
            <p:spPr>
              <a:xfrm flipH="1" flipV="1">
                <a:off x="2161615" y="2928492"/>
                <a:ext cx="460044" cy="4125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Gerade Verbindung mit Pfeil 37"/>
              <p:cNvCxnSpPr>
                <a:stCxn id="13" idx="1"/>
              </p:cNvCxnSpPr>
              <p:nvPr/>
            </p:nvCxnSpPr>
            <p:spPr>
              <a:xfrm flipH="1" flipV="1">
                <a:off x="2161615" y="3522961"/>
                <a:ext cx="460043" cy="1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Gerade Verbindung mit Pfeil 38"/>
              <p:cNvCxnSpPr/>
              <p:nvPr/>
            </p:nvCxnSpPr>
            <p:spPr>
              <a:xfrm flipH="1" flipV="1">
                <a:off x="2173051" y="4077822"/>
                <a:ext cx="460043" cy="1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Gerader Verbinder 39"/>
              <p:cNvCxnSpPr>
                <a:stCxn id="16" idx="2"/>
                <a:endCxn id="22" idx="0"/>
              </p:cNvCxnSpPr>
              <p:nvPr/>
            </p:nvCxnSpPr>
            <p:spPr>
              <a:xfrm>
                <a:off x="9196922" y="3899121"/>
                <a:ext cx="0" cy="535749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Gerader Verbinder 40"/>
              <p:cNvCxnSpPr>
                <a:endCxn id="25" idx="3"/>
              </p:cNvCxnSpPr>
              <p:nvPr/>
            </p:nvCxnSpPr>
            <p:spPr>
              <a:xfrm flipH="1">
                <a:off x="8944593" y="3410431"/>
                <a:ext cx="213724" cy="7143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Freihandform 41"/>
              <p:cNvSpPr/>
              <p:nvPr/>
            </p:nvSpPr>
            <p:spPr>
              <a:xfrm>
                <a:off x="9024378" y="3411601"/>
                <a:ext cx="130968" cy="1640681"/>
              </a:xfrm>
              <a:custGeom>
                <a:avLst/>
                <a:gdLst>
                  <a:gd name="connsiteX0" fmla="*/ 0 w 130968"/>
                  <a:gd name="connsiteY0" fmla="*/ 0 h 1640681"/>
                  <a:gd name="connsiteX1" fmla="*/ 0 w 130968"/>
                  <a:gd name="connsiteY1" fmla="*/ 1640681 h 1640681"/>
                  <a:gd name="connsiteX2" fmla="*/ 130968 w 130968"/>
                  <a:gd name="connsiteY2" fmla="*/ 1640681 h 1640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0968" h="1640681">
                    <a:moveTo>
                      <a:pt x="0" y="0"/>
                    </a:moveTo>
                    <a:lnTo>
                      <a:pt x="0" y="1640681"/>
                    </a:lnTo>
                    <a:lnTo>
                      <a:pt x="130968" y="1640681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3" name="Textfeld 42"/>
              <p:cNvSpPr txBox="1"/>
              <p:nvPr/>
            </p:nvSpPr>
            <p:spPr>
              <a:xfrm>
                <a:off x="2745147" y="4477874"/>
                <a:ext cx="132286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err="1" smtClean="0"/>
                  <a:t>alternate</a:t>
                </a:r>
                <a:endParaRPr lang="de-DE" sz="2400" dirty="0"/>
              </a:p>
            </p:txBody>
          </p:sp>
          <p:sp>
            <p:nvSpPr>
              <p:cNvPr id="44" name="Textfeld 43"/>
              <p:cNvSpPr txBox="1"/>
              <p:nvPr/>
            </p:nvSpPr>
            <p:spPr>
              <a:xfrm>
                <a:off x="2751900" y="4836721"/>
                <a:ext cx="101822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analog</a:t>
                </a:r>
                <a:endParaRPr lang="de-DE" sz="2400" dirty="0"/>
              </a:p>
            </p:txBody>
          </p:sp>
          <p:cxnSp>
            <p:nvCxnSpPr>
              <p:cNvPr id="45" name="Gerader Verbinder 44"/>
              <p:cNvCxnSpPr>
                <a:stCxn id="30" idx="1"/>
              </p:cNvCxnSpPr>
              <p:nvPr/>
            </p:nvCxnSpPr>
            <p:spPr>
              <a:xfrm flipH="1">
                <a:off x="7263799" y="4209011"/>
                <a:ext cx="9040" cy="6897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Gerader Verbinder 45"/>
              <p:cNvCxnSpPr>
                <a:endCxn id="21" idx="0"/>
              </p:cNvCxnSpPr>
              <p:nvPr/>
            </p:nvCxnSpPr>
            <p:spPr>
              <a:xfrm flipH="1">
                <a:off x="6963428" y="4003565"/>
                <a:ext cx="1461" cy="1246898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Textfeld 46"/>
              <p:cNvSpPr txBox="1"/>
              <p:nvPr/>
            </p:nvSpPr>
            <p:spPr>
              <a:xfrm>
                <a:off x="6434029" y="3789445"/>
                <a:ext cx="4187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smtClean="0"/>
                  <a:t>01</a:t>
                </a:r>
                <a:endParaRPr lang="de-DE" dirty="0"/>
              </a:p>
            </p:txBody>
          </p:sp>
          <p:sp>
            <p:nvSpPr>
              <p:cNvPr id="48" name="Textfeld 47"/>
              <p:cNvSpPr txBox="1"/>
              <p:nvPr/>
            </p:nvSpPr>
            <p:spPr>
              <a:xfrm>
                <a:off x="6430942" y="4185711"/>
                <a:ext cx="4187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smtClean="0"/>
                  <a:t>10</a:t>
                </a:r>
                <a:endParaRPr lang="de-DE" dirty="0"/>
              </a:p>
            </p:txBody>
          </p:sp>
          <p:sp>
            <p:nvSpPr>
              <p:cNvPr id="49" name="Textfeld 48"/>
              <p:cNvSpPr txBox="1"/>
              <p:nvPr/>
            </p:nvSpPr>
            <p:spPr>
              <a:xfrm>
                <a:off x="6443996" y="4592391"/>
                <a:ext cx="4187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/>
                  <a:t>1</a:t>
                </a:r>
                <a:r>
                  <a:rPr lang="de-DE" dirty="0" smtClean="0"/>
                  <a:t>1</a:t>
                </a:r>
                <a:endParaRPr lang="de-DE" dirty="0"/>
              </a:p>
            </p:txBody>
          </p:sp>
          <p:sp>
            <p:nvSpPr>
              <p:cNvPr id="50" name="Textfeld 49"/>
              <p:cNvSpPr txBox="1"/>
              <p:nvPr/>
            </p:nvSpPr>
            <p:spPr>
              <a:xfrm>
                <a:off x="9628670" y="3658324"/>
                <a:ext cx="87415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err="1" smtClean="0"/>
                  <a:t>Portpin</a:t>
                </a:r>
                <a:endParaRPr lang="de-DE" dirty="0"/>
              </a:p>
            </p:txBody>
          </p:sp>
        </p:grpSp>
        <p:sp>
          <p:nvSpPr>
            <p:cNvPr id="7" name="Textfeld 6"/>
            <p:cNvSpPr txBox="1"/>
            <p:nvPr/>
          </p:nvSpPr>
          <p:spPr>
            <a:xfrm>
              <a:off x="6427988" y="2949110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00</a:t>
              </a:r>
              <a:endParaRPr lang="de-DE" dirty="0"/>
            </a:p>
          </p:txBody>
        </p:sp>
      </p:grpSp>
      <p:sp>
        <p:nvSpPr>
          <p:cNvPr id="3" name="Freihandform 2"/>
          <p:cNvSpPr/>
          <p:nvPr/>
        </p:nvSpPr>
        <p:spPr>
          <a:xfrm>
            <a:off x="9187031" y="4101073"/>
            <a:ext cx="1083632" cy="40622"/>
          </a:xfrm>
          <a:custGeom>
            <a:avLst/>
            <a:gdLst>
              <a:gd name="connsiteX0" fmla="*/ 0 w 1097280"/>
              <a:gd name="connsiteY0" fmla="*/ 204395 h 204395"/>
              <a:gd name="connsiteX1" fmla="*/ 656216 w 1097280"/>
              <a:gd name="connsiteY1" fmla="*/ 204395 h 204395"/>
              <a:gd name="connsiteX2" fmla="*/ 1097280 w 1097280"/>
              <a:gd name="connsiteY2" fmla="*/ 0 h 204395"/>
              <a:gd name="connsiteX0" fmla="*/ 0 w 1083632"/>
              <a:gd name="connsiteY0" fmla="*/ 40622 h 40622"/>
              <a:gd name="connsiteX1" fmla="*/ 656216 w 1083632"/>
              <a:gd name="connsiteY1" fmla="*/ 40622 h 40622"/>
              <a:gd name="connsiteX2" fmla="*/ 1083632 w 1083632"/>
              <a:gd name="connsiteY2" fmla="*/ 0 h 40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83632" h="40622">
                <a:moveTo>
                  <a:pt x="0" y="40622"/>
                </a:moveTo>
                <a:lnTo>
                  <a:pt x="656216" y="40622"/>
                </a:lnTo>
                <a:lnTo>
                  <a:pt x="1083632" y="0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60" name="Gerader Verbinder 59"/>
          <p:cNvCxnSpPr/>
          <p:nvPr/>
        </p:nvCxnSpPr>
        <p:spPr>
          <a:xfrm>
            <a:off x="10273553" y="4155577"/>
            <a:ext cx="49485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feld 60"/>
          <p:cNvSpPr txBox="1"/>
          <p:nvPr/>
        </p:nvSpPr>
        <p:spPr>
          <a:xfrm>
            <a:off x="10833515" y="3924681"/>
            <a:ext cx="5036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smtClean="0">
                <a:solidFill>
                  <a:srgbClr val="FFC000"/>
                </a:solidFill>
              </a:rPr>
              <a:t>„1“</a:t>
            </a:r>
            <a:endParaRPr lang="de-DE" b="1" dirty="0">
              <a:solidFill>
                <a:srgbClr val="FFC000"/>
              </a:solidFill>
            </a:endParaRPr>
          </a:p>
        </p:txBody>
      </p:sp>
      <p:cxnSp>
        <p:nvCxnSpPr>
          <p:cNvPr id="63" name="Gerader Verbinder 62"/>
          <p:cNvCxnSpPr/>
          <p:nvPr/>
        </p:nvCxnSpPr>
        <p:spPr>
          <a:xfrm flipV="1">
            <a:off x="10060781" y="3877094"/>
            <a:ext cx="0" cy="24018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Gerader Verbinder 63"/>
          <p:cNvCxnSpPr/>
          <p:nvPr/>
        </p:nvCxnSpPr>
        <p:spPr>
          <a:xfrm flipH="1">
            <a:off x="9923323" y="3877094"/>
            <a:ext cx="25099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feld 66"/>
          <p:cNvSpPr txBox="1"/>
          <p:nvPr/>
        </p:nvSpPr>
        <p:spPr>
          <a:xfrm>
            <a:off x="9621325" y="3455375"/>
            <a:ext cx="7466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Taster</a:t>
            </a:r>
            <a:endParaRPr lang="de-DE" dirty="0"/>
          </a:p>
        </p:txBody>
      </p:sp>
      <p:sp>
        <p:nvSpPr>
          <p:cNvPr id="68" name="Legende mit Linie 1 67"/>
          <p:cNvSpPr/>
          <p:nvPr/>
        </p:nvSpPr>
        <p:spPr>
          <a:xfrm>
            <a:off x="4437288" y="5959838"/>
            <a:ext cx="3954237" cy="805693"/>
          </a:xfrm>
          <a:prstGeom prst="borderCallout1">
            <a:avLst>
              <a:gd name="adj1" fmla="val 13550"/>
              <a:gd name="adj2" fmla="val 99634"/>
              <a:gd name="adj3" fmla="val -7190"/>
              <a:gd name="adj4" fmla="val 110945"/>
            </a:avLst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Wenn der Taster gedrückt wird, wird der </a:t>
            </a:r>
            <a:r>
              <a:rPr lang="de-DE" sz="2400" dirty="0" err="1" smtClean="0">
                <a:solidFill>
                  <a:srgbClr val="FF0000"/>
                </a:solidFill>
              </a:rPr>
              <a:t>Portpin</a:t>
            </a:r>
            <a:r>
              <a:rPr lang="de-DE" sz="2400" dirty="0" smtClean="0">
                <a:solidFill>
                  <a:srgbClr val="FF0000"/>
                </a:solidFill>
              </a:rPr>
              <a:t> „1“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69" name="Google Shape;3163;p2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590659" y="4141694"/>
            <a:ext cx="1258875" cy="177460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0" name="Gerader Verbinder 69"/>
          <p:cNvCxnSpPr/>
          <p:nvPr/>
        </p:nvCxnSpPr>
        <p:spPr>
          <a:xfrm flipV="1">
            <a:off x="10270663" y="4082413"/>
            <a:ext cx="0" cy="7316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Freihandform 74"/>
          <p:cNvSpPr/>
          <p:nvPr/>
        </p:nvSpPr>
        <p:spPr>
          <a:xfrm>
            <a:off x="2752725" y="2886075"/>
            <a:ext cx="8020050" cy="1257300"/>
          </a:xfrm>
          <a:custGeom>
            <a:avLst/>
            <a:gdLst>
              <a:gd name="connsiteX0" fmla="*/ 8020050 w 8020050"/>
              <a:gd name="connsiteY0" fmla="*/ 1257300 h 1257300"/>
              <a:gd name="connsiteX1" fmla="*/ 3590925 w 8020050"/>
              <a:gd name="connsiteY1" fmla="*/ 1238250 h 1257300"/>
              <a:gd name="connsiteX2" fmla="*/ 3590925 w 8020050"/>
              <a:gd name="connsiteY2" fmla="*/ 9525 h 1257300"/>
              <a:gd name="connsiteX3" fmla="*/ 0 w 8020050"/>
              <a:gd name="connsiteY3" fmla="*/ 0 h 1257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20050" h="1257300">
                <a:moveTo>
                  <a:pt x="8020050" y="1257300"/>
                </a:moveTo>
                <a:lnTo>
                  <a:pt x="3590925" y="1238250"/>
                </a:lnTo>
                <a:lnTo>
                  <a:pt x="3590925" y="9525"/>
                </a:lnTo>
                <a:lnTo>
                  <a:pt x="0" y="0"/>
                </a:lnTo>
              </a:path>
            </a:pathLst>
          </a:custGeom>
          <a:noFill/>
          <a:ln w="73025">
            <a:solidFill>
              <a:srgbClr val="FFC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8" name="Audio 7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17976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415"/>
    </mc:Choice>
    <mc:Fallback xmlns="">
      <p:transition spd="slow" advTm="254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8"/>
                </p:tgtEl>
              </p:cMediaNode>
            </p:audio>
          </p:childTnLst>
        </p:cTn>
      </p:par>
    </p:tnLst>
    <p:bldLst>
      <p:bldP spid="7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367620"/>
            <a:ext cx="3164114" cy="53226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Ports konfigurieren</a:t>
            </a:r>
            <a:endParaRPr lang="de-DE" sz="2400" dirty="0"/>
          </a:p>
        </p:txBody>
      </p:sp>
      <p:sp>
        <p:nvSpPr>
          <p:cNvPr id="6" name="Textfeld 5"/>
          <p:cNvSpPr txBox="1"/>
          <p:nvPr/>
        </p:nvSpPr>
        <p:spPr>
          <a:xfrm>
            <a:off x="333828" y="1204685"/>
            <a:ext cx="65257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smtClean="0"/>
              <a:t>3. Pullup oder Pulldown oder kein Pull</a:t>
            </a:r>
            <a:endParaRPr lang="de-DE" sz="32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537687" y="2094259"/>
            <a:ext cx="9028502" cy="4073658"/>
            <a:chOff x="1474318" y="2170623"/>
            <a:chExt cx="9028502" cy="4073658"/>
          </a:xfrm>
        </p:grpSpPr>
        <p:grpSp>
          <p:nvGrpSpPr>
            <p:cNvPr id="5" name="Gruppieren 4"/>
            <p:cNvGrpSpPr/>
            <p:nvPr/>
          </p:nvGrpSpPr>
          <p:grpSpPr>
            <a:xfrm>
              <a:off x="1474318" y="2170623"/>
              <a:ext cx="9028502" cy="4073658"/>
              <a:chOff x="1474318" y="2170623"/>
              <a:chExt cx="9028502" cy="4073658"/>
            </a:xfrm>
          </p:grpSpPr>
          <p:sp>
            <p:nvSpPr>
              <p:cNvPr id="8" name="Rechteck 7"/>
              <p:cNvSpPr/>
              <p:nvPr/>
            </p:nvSpPr>
            <p:spPr>
              <a:xfrm>
                <a:off x="1474318" y="2572242"/>
                <a:ext cx="8002497" cy="3270422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Rechteck 8"/>
              <p:cNvSpPr/>
              <p:nvPr/>
            </p:nvSpPr>
            <p:spPr>
              <a:xfrm>
                <a:off x="9713487" y="4003565"/>
                <a:ext cx="399535" cy="407773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3200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0" name="Gerader Verbinder 9"/>
              <p:cNvCxnSpPr>
                <a:stCxn id="8" idx="3"/>
                <a:endCxn id="9" idx="1"/>
              </p:cNvCxnSpPr>
              <p:nvPr/>
            </p:nvCxnSpPr>
            <p:spPr>
              <a:xfrm flipV="1">
                <a:off x="9476815" y="4207452"/>
                <a:ext cx="236672" cy="1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Rechteck 10"/>
              <p:cNvSpPr/>
              <p:nvPr/>
            </p:nvSpPr>
            <p:spPr>
              <a:xfrm>
                <a:off x="2621659" y="2728730"/>
                <a:ext cx="1045813" cy="40777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3200" dirty="0" smtClean="0">
                    <a:solidFill>
                      <a:schemeClr val="tx1"/>
                    </a:solidFill>
                  </a:rPr>
                  <a:t>IDR</a:t>
                </a:r>
                <a:endParaRPr lang="de-DE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4882569" y="3875680"/>
                <a:ext cx="1045813" cy="40777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3200" dirty="0">
                    <a:solidFill>
                      <a:schemeClr val="tx1"/>
                    </a:solidFill>
                  </a:rPr>
                  <a:t>O</a:t>
                </a:r>
                <a:r>
                  <a:rPr lang="de-DE" sz="3200" dirty="0" smtClean="0">
                    <a:solidFill>
                      <a:schemeClr val="tx1"/>
                    </a:solidFill>
                  </a:rPr>
                  <a:t>DR</a:t>
                </a:r>
                <a:endParaRPr lang="de-DE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621658" y="3319075"/>
                <a:ext cx="1045813" cy="40777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3200" dirty="0" smtClean="0">
                    <a:solidFill>
                      <a:schemeClr val="tx1"/>
                    </a:solidFill>
                  </a:rPr>
                  <a:t>BSR</a:t>
                </a:r>
                <a:endParaRPr lang="de-DE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2621657" y="3875681"/>
                <a:ext cx="1045813" cy="40777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3200" dirty="0" smtClean="0">
                    <a:solidFill>
                      <a:schemeClr val="tx1"/>
                    </a:solidFill>
                  </a:rPr>
                  <a:t>BRR</a:t>
                </a:r>
                <a:endParaRPr lang="de-DE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Pfeil nach oben und unten 14"/>
              <p:cNvSpPr/>
              <p:nvPr/>
            </p:nvSpPr>
            <p:spPr>
              <a:xfrm>
                <a:off x="1749161" y="2170623"/>
                <a:ext cx="568411" cy="4073658"/>
              </a:xfrm>
              <a:prstGeom prst="upDownArrow">
                <a:avLst/>
              </a:prstGeom>
              <a:solidFill>
                <a:schemeClr val="bg1"/>
              </a:solidFill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de-DE" sz="2400" dirty="0" smtClean="0">
                    <a:solidFill>
                      <a:schemeClr val="tx1"/>
                    </a:solidFill>
                  </a:rPr>
                  <a:t>Datenbus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9156100" y="3616092"/>
                <a:ext cx="81643" cy="283029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" name="Freihandform 16"/>
              <p:cNvSpPr/>
              <p:nvPr/>
            </p:nvSpPr>
            <p:spPr>
              <a:xfrm>
                <a:off x="9132968" y="3325828"/>
                <a:ext cx="58479" cy="287079"/>
              </a:xfrm>
              <a:custGeom>
                <a:avLst/>
                <a:gdLst>
                  <a:gd name="connsiteX0" fmla="*/ 58479 w 58479"/>
                  <a:gd name="connsiteY0" fmla="*/ 287079 h 287079"/>
                  <a:gd name="connsiteX1" fmla="*/ 58479 w 58479"/>
                  <a:gd name="connsiteY1" fmla="*/ 154172 h 287079"/>
                  <a:gd name="connsiteX2" fmla="*/ 0 w 58479"/>
                  <a:gd name="connsiteY2" fmla="*/ 0 h 287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8479" h="287079">
                    <a:moveTo>
                      <a:pt x="58479" y="287079"/>
                    </a:moveTo>
                    <a:lnTo>
                      <a:pt x="58479" y="154172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18" name="Gerader Verbinder 17"/>
              <p:cNvCxnSpPr/>
              <p:nvPr/>
            </p:nvCxnSpPr>
            <p:spPr>
              <a:xfrm>
                <a:off x="9191447" y="3091146"/>
                <a:ext cx="0" cy="227929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Textfeld 18"/>
              <p:cNvSpPr txBox="1"/>
              <p:nvPr/>
            </p:nvSpPr>
            <p:spPr>
              <a:xfrm>
                <a:off x="8910680" y="2743826"/>
                <a:ext cx="49084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smtClean="0"/>
                  <a:t>„1“</a:t>
                </a:r>
                <a:endParaRPr lang="de-DE" dirty="0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6177898" y="3778373"/>
                <a:ext cx="1571060" cy="1336436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6177897" y="5250463"/>
                <a:ext cx="1571061" cy="407773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3200" dirty="0" smtClean="0">
                    <a:solidFill>
                      <a:schemeClr val="tx1"/>
                    </a:solidFill>
                  </a:rPr>
                  <a:t>MODER</a:t>
                </a:r>
                <a:endParaRPr lang="de-DE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9156100" y="4434870"/>
                <a:ext cx="81643" cy="283029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23" name="Gruppieren 22"/>
              <p:cNvGrpSpPr/>
              <p:nvPr/>
            </p:nvGrpSpPr>
            <p:grpSpPr>
              <a:xfrm>
                <a:off x="9132968" y="4728702"/>
                <a:ext cx="58479" cy="521761"/>
                <a:chOff x="8057203" y="4693714"/>
                <a:chExt cx="58479" cy="521761"/>
              </a:xfrm>
            </p:grpSpPr>
            <p:sp>
              <p:nvSpPr>
                <p:cNvPr id="57" name="Freihandform 56"/>
                <p:cNvSpPr/>
                <p:nvPr/>
              </p:nvSpPr>
              <p:spPr>
                <a:xfrm>
                  <a:off x="8057203" y="4928396"/>
                  <a:ext cx="58479" cy="287079"/>
                </a:xfrm>
                <a:custGeom>
                  <a:avLst/>
                  <a:gdLst>
                    <a:gd name="connsiteX0" fmla="*/ 58479 w 58479"/>
                    <a:gd name="connsiteY0" fmla="*/ 287079 h 287079"/>
                    <a:gd name="connsiteX1" fmla="*/ 58479 w 58479"/>
                    <a:gd name="connsiteY1" fmla="*/ 154172 h 287079"/>
                    <a:gd name="connsiteX2" fmla="*/ 0 w 58479"/>
                    <a:gd name="connsiteY2" fmla="*/ 0 h 287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8479" h="287079">
                      <a:moveTo>
                        <a:pt x="58479" y="287079"/>
                      </a:moveTo>
                      <a:lnTo>
                        <a:pt x="58479" y="15417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cxnSp>
              <p:nvCxnSpPr>
                <p:cNvPr id="58" name="Gerader Verbinder 57"/>
                <p:cNvCxnSpPr/>
                <p:nvPr/>
              </p:nvCxnSpPr>
              <p:spPr>
                <a:xfrm>
                  <a:off x="8115682" y="4693714"/>
                  <a:ext cx="0" cy="227929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4" name="Textfeld 23"/>
              <p:cNvSpPr txBox="1"/>
              <p:nvPr/>
            </p:nvSpPr>
            <p:spPr>
              <a:xfrm>
                <a:off x="8944424" y="5208242"/>
                <a:ext cx="49404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smtClean="0"/>
                  <a:t>„0“</a:t>
                </a:r>
                <a:endParaRPr lang="de-DE" dirty="0"/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7483171" y="3213687"/>
                <a:ext cx="1461422" cy="407773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3200" dirty="0" smtClean="0">
                    <a:solidFill>
                      <a:schemeClr val="tx1"/>
                    </a:solidFill>
                  </a:rPr>
                  <a:t>PUPDR</a:t>
                </a:r>
                <a:endParaRPr lang="de-DE" sz="3200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6" name="Gerader Verbinder 25"/>
              <p:cNvCxnSpPr>
                <a:stCxn id="30" idx="0"/>
                <a:endCxn id="8" idx="3"/>
              </p:cNvCxnSpPr>
              <p:nvPr/>
            </p:nvCxnSpPr>
            <p:spPr>
              <a:xfrm flipV="1">
                <a:off x="7803475" y="4207453"/>
                <a:ext cx="1673340" cy="155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7" name="Gruppieren 26"/>
              <p:cNvGrpSpPr/>
              <p:nvPr/>
            </p:nvGrpSpPr>
            <p:grpSpPr>
              <a:xfrm rot="5400000">
                <a:off x="6990094" y="3793750"/>
                <a:ext cx="58479" cy="521761"/>
                <a:chOff x="8057203" y="4693714"/>
                <a:chExt cx="58479" cy="521761"/>
              </a:xfrm>
            </p:grpSpPr>
            <p:sp>
              <p:nvSpPr>
                <p:cNvPr id="55" name="Freihandform 54"/>
                <p:cNvSpPr/>
                <p:nvPr/>
              </p:nvSpPr>
              <p:spPr>
                <a:xfrm>
                  <a:off x="8057203" y="4928396"/>
                  <a:ext cx="58479" cy="287079"/>
                </a:xfrm>
                <a:custGeom>
                  <a:avLst/>
                  <a:gdLst>
                    <a:gd name="connsiteX0" fmla="*/ 58479 w 58479"/>
                    <a:gd name="connsiteY0" fmla="*/ 287079 h 287079"/>
                    <a:gd name="connsiteX1" fmla="*/ 58479 w 58479"/>
                    <a:gd name="connsiteY1" fmla="*/ 154172 h 287079"/>
                    <a:gd name="connsiteX2" fmla="*/ 0 w 58479"/>
                    <a:gd name="connsiteY2" fmla="*/ 0 h 287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8479" h="287079">
                      <a:moveTo>
                        <a:pt x="58479" y="287079"/>
                      </a:moveTo>
                      <a:lnTo>
                        <a:pt x="58479" y="15417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cxnSp>
              <p:nvCxnSpPr>
                <p:cNvPr id="56" name="Gerader Verbinder 55"/>
                <p:cNvCxnSpPr/>
                <p:nvPr/>
              </p:nvCxnSpPr>
              <p:spPr>
                <a:xfrm>
                  <a:off x="8115682" y="4693714"/>
                  <a:ext cx="0" cy="227929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8" name="Gruppieren 27"/>
              <p:cNvGrpSpPr/>
              <p:nvPr/>
            </p:nvGrpSpPr>
            <p:grpSpPr>
              <a:xfrm rot="5400000">
                <a:off x="6985509" y="4233553"/>
                <a:ext cx="58479" cy="521761"/>
                <a:chOff x="8057203" y="4693714"/>
                <a:chExt cx="58479" cy="521761"/>
              </a:xfrm>
            </p:grpSpPr>
            <p:sp>
              <p:nvSpPr>
                <p:cNvPr id="53" name="Freihandform 52"/>
                <p:cNvSpPr/>
                <p:nvPr/>
              </p:nvSpPr>
              <p:spPr>
                <a:xfrm>
                  <a:off x="8057203" y="4928396"/>
                  <a:ext cx="58479" cy="287079"/>
                </a:xfrm>
                <a:custGeom>
                  <a:avLst/>
                  <a:gdLst>
                    <a:gd name="connsiteX0" fmla="*/ 58479 w 58479"/>
                    <a:gd name="connsiteY0" fmla="*/ 287079 h 287079"/>
                    <a:gd name="connsiteX1" fmla="*/ 58479 w 58479"/>
                    <a:gd name="connsiteY1" fmla="*/ 154172 h 287079"/>
                    <a:gd name="connsiteX2" fmla="*/ 0 w 58479"/>
                    <a:gd name="connsiteY2" fmla="*/ 0 h 287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8479" h="287079">
                      <a:moveTo>
                        <a:pt x="58479" y="287079"/>
                      </a:moveTo>
                      <a:lnTo>
                        <a:pt x="58479" y="15417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cxnSp>
              <p:nvCxnSpPr>
                <p:cNvPr id="54" name="Gerader Verbinder 53"/>
                <p:cNvCxnSpPr/>
                <p:nvPr/>
              </p:nvCxnSpPr>
              <p:spPr>
                <a:xfrm>
                  <a:off x="8115682" y="4693714"/>
                  <a:ext cx="0" cy="227929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9" name="Gruppieren 28"/>
              <p:cNvGrpSpPr/>
              <p:nvPr/>
            </p:nvGrpSpPr>
            <p:grpSpPr>
              <a:xfrm rot="5400000">
                <a:off x="6973678" y="4608629"/>
                <a:ext cx="58479" cy="521761"/>
                <a:chOff x="8057203" y="4693714"/>
                <a:chExt cx="58479" cy="521761"/>
              </a:xfrm>
            </p:grpSpPr>
            <p:sp>
              <p:nvSpPr>
                <p:cNvPr id="51" name="Freihandform 50"/>
                <p:cNvSpPr/>
                <p:nvPr/>
              </p:nvSpPr>
              <p:spPr>
                <a:xfrm>
                  <a:off x="8057203" y="4928396"/>
                  <a:ext cx="58479" cy="287079"/>
                </a:xfrm>
                <a:custGeom>
                  <a:avLst/>
                  <a:gdLst>
                    <a:gd name="connsiteX0" fmla="*/ 58479 w 58479"/>
                    <a:gd name="connsiteY0" fmla="*/ 287079 h 287079"/>
                    <a:gd name="connsiteX1" fmla="*/ 58479 w 58479"/>
                    <a:gd name="connsiteY1" fmla="*/ 154172 h 287079"/>
                    <a:gd name="connsiteX2" fmla="*/ 0 w 58479"/>
                    <a:gd name="connsiteY2" fmla="*/ 0 h 287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8479" h="287079">
                      <a:moveTo>
                        <a:pt x="58479" y="287079"/>
                      </a:moveTo>
                      <a:lnTo>
                        <a:pt x="58479" y="15417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cxnSp>
              <p:nvCxnSpPr>
                <p:cNvPr id="52" name="Gerader Verbinder 51"/>
                <p:cNvCxnSpPr/>
                <p:nvPr/>
              </p:nvCxnSpPr>
              <p:spPr>
                <a:xfrm>
                  <a:off x="8115682" y="4693714"/>
                  <a:ext cx="0" cy="227929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0" name="Freihandform 29"/>
              <p:cNvSpPr/>
              <p:nvPr/>
            </p:nvSpPr>
            <p:spPr>
              <a:xfrm>
                <a:off x="3672092" y="2972439"/>
                <a:ext cx="4131383" cy="1236572"/>
              </a:xfrm>
              <a:custGeom>
                <a:avLst/>
                <a:gdLst>
                  <a:gd name="connsiteX0" fmla="*/ 4131383 w 4131383"/>
                  <a:gd name="connsiteY0" fmla="*/ 1236572 h 1236572"/>
                  <a:gd name="connsiteX1" fmla="*/ 3600747 w 4131383"/>
                  <a:gd name="connsiteY1" fmla="*/ 1236572 h 1236572"/>
                  <a:gd name="connsiteX2" fmla="*/ 3600747 w 4131383"/>
                  <a:gd name="connsiteY2" fmla="*/ 0 h 1236572"/>
                  <a:gd name="connsiteX3" fmla="*/ 0 w 4131383"/>
                  <a:gd name="connsiteY3" fmla="*/ 0 h 1236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31383" h="1236572">
                    <a:moveTo>
                      <a:pt x="4131383" y="1236572"/>
                    </a:moveTo>
                    <a:lnTo>
                      <a:pt x="3600747" y="1236572"/>
                    </a:lnTo>
                    <a:lnTo>
                      <a:pt x="3600747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FF0000"/>
                </a:solidFill>
                <a:tailEnd type="triangl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31" name="Gerader Verbinder 30"/>
              <p:cNvCxnSpPr>
                <a:stCxn id="55" idx="0"/>
                <a:endCxn id="12" idx="3"/>
              </p:cNvCxnSpPr>
              <p:nvPr/>
            </p:nvCxnSpPr>
            <p:spPr>
              <a:xfrm flipH="1" flipV="1">
                <a:off x="5928382" y="4079567"/>
                <a:ext cx="830071" cy="4303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Gewinkelte Verbindung 31"/>
              <p:cNvCxnSpPr>
                <a:stCxn id="13" idx="3"/>
                <a:endCxn id="12" idx="1"/>
              </p:cNvCxnSpPr>
              <p:nvPr/>
            </p:nvCxnSpPr>
            <p:spPr>
              <a:xfrm>
                <a:off x="3667471" y="3522962"/>
                <a:ext cx="1215098" cy="556605"/>
              </a:xfrm>
              <a:prstGeom prst="bentConnector3">
                <a:avLst/>
              </a:prstGeom>
              <a:ln w="190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Gewinkelte Verbindung 32"/>
              <p:cNvCxnSpPr>
                <a:stCxn id="14" idx="3"/>
                <a:endCxn id="12" idx="1"/>
              </p:cNvCxnSpPr>
              <p:nvPr/>
            </p:nvCxnSpPr>
            <p:spPr>
              <a:xfrm flipV="1">
                <a:off x="3667470" y="4079567"/>
                <a:ext cx="1215099" cy="1"/>
              </a:xfrm>
              <a:prstGeom prst="bentConnector3">
                <a:avLst/>
              </a:prstGeom>
              <a:ln w="190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Gewinkelte Verbindung 33"/>
              <p:cNvCxnSpPr>
                <a:endCxn id="12" idx="1"/>
              </p:cNvCxnSpPr>
              <p:nvPr/>
            </p:nvCxnSpPr>
            <p:spPr>
              <a:xfrm flipV="1">
                <a:off x="2161615" y="4079567"/>
                <a:ext cx="2720954" cy="444106"/>
              </a:xfrm>
              <a:prstGeom prst="bentConnector3">
                <a:avLst>
                  <a:gd name="adj1" fmla="val 77655"/>
                </a:avLst>
              </a:prstGeom>
              <a:ln w="190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Gewinkelte Verbindung 34"/>
              <p:cNvCxnSpPr/>
              <p:nvPr/>
            </p:nvCxnSpPr>
            <p:spPr>
              <a:xfrm flipV="1">
                <a:off x="2828365" y="4523673"/>
                <a:ext cx="3913672" cy="345836"/>
              </a:xfrm>
              <a:prstGeom prst="bentConnector3">
                <a:avLst/>
              </a:prstGeom>
              <a:ln w="19050">
                <a:solidFill>
                  <a:srgbClr val="FF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Gewinkelte Verbindung 35"/>
              <p:cNvCxnSpPr/>
              <p:nvPr/>
            </p:nvCxnSpPr>
            <p:spPr>
              <a:xfrm flipV="1">
                <a:off x="2828365" y="4898749"/>
                <a:ext cx="3913672" cy="351714"/>
              </a:xfrm>
              <a:prstGeom prst="bentConnector3">
                <a:avLst>
                  <a:gd name="adj1" fmla="val 64846"/>
                </a:avLst>
              </a:prstGeom>
              <a:ln w="19050">
                <a:solidFill>
                  <a:srgbClr val="FF0000"/>
                </a:solidFill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Gerade Verbindung mit Pfeil 36"/>
              <p:cNvCxnSpPr>
                <a:stCxn id="11" idx="1"/>
              </p:cNvCxnSpPr>
              <p:nvPr/>
            </p:nvCxnSpPr>
            <p:spPr>
              <a:xfrm flipH="1" flipV="1">
                <a:off x="2161615" y="2928492"/>
                <a:ext cx="460044" cy="4125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Gerade Verbindung mit Pfeil 37"/>
              <p:cNvCxnSpPr>
                <a:stCxn id="13" idx="1"/>
              </p:cNvCxnSpPr>
              <p:nvPr/>
            </p:nvCxnSpPr>
            <p:spPr>
              <a:xfrm flipH="1" flipV="1">
                <a:off x="2161615" y="3522961"/>
                <a:ext cx="460043" cy="1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Gerade Verbindung mit Pfeil 38"/>
              <p:cNvCxnSpPr/>
              <p:nvPr/>
            </p:nvCxnSpPr>
            <p:spPr>
              <a:xfrm flipH="1" flipV="1">
                <a:off x="2173051" y="4077822"/>
                <a:ext cx="460043" cy="1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Gerader Verbinder 39"/>
              <p:cNvCxnSpPr>
                <a:stCxn id="16" idx="2"/>
                <a:endCxn id="22" idx="0"/>
              </p:cNvCxnSpPr>
              <p:nvPr/>
            </p:nvCxnSpPr>
            <p:spPr>
              <a:xfrm>
                <a:off x="9196922" y="3899121"/>
                <a:ext cx="0" cy="535749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Gerader Verbinder 40"/>
              <p:cNvCxnSpPr>
                <a:endCxn id="25" idx="3"/>
              </p:cNvCxnSpPr>
              <p:nvPr/>
            </p:nvCxnSpPr>
            <p:spPr>
              <a:xfrm flipH="1">
                <a:off x="8944593" y="3410431"/>
                <a:ext cx="213724" cy="7143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Freihandform 41"/>
              <p:cNvSpPr/>
              <p:nvPr/>
            </p:nvSpPr>
            <p:spPr>
              <a:xfrm>
                <a:off x="9024378" y="3411601"/>
                <a:ext cx="130968" cy="1640681"/>
              </a:xfrm>
              <a:custGeom>
                <a:avLst/>
                <a:gdLst>
                  <a:gd name="connsiteX0" fmla="*/ 0 w 130968"/>
                  <a:gd name="connsiteY0" fmla="*/ 0 h 1640681"/>
                  <a:gd name="connsiteX1" fmla="*/ 0 w 130968"/>
                  <a:gd name="connsiteY1" fmla="*/ 1640681 h 1640681"/>
                  <a:gd name="connsiteX2" fmla="*/ 130968 w 130968"/>
                  <a:gd name="connsiteY2" fmla="*/ 1640681 h 1640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0968" h="1640681">
                    <a:moveTo>
                      <a:pt x="0" y="0"/>
                    </a:moveTo>
                    <a:lnTo>
                      <a:pt x="0" y="1640681"/>
                    </a:lnTo>
                    <a:lnTo>
                      <a:pt x="130968" y="1640681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3" name="Textfeld 42"/>
              <p:cNvSpPr txBox="1"/>
              <p:nvPr/>
            </p:nvSpPr>
            <p:spPr>
              <a:xfrm>
                <a:off x="2745147" y="4477874"/>
                <a:ext cx="132286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err="1" smtClean="0"/>
                  <a:t>alternate</a:t>
                </a:r>
                <a:endParaRPr lang="de-DE" sz="2400" dirty="0"/>
              </a:p>
            </p:txBody>
          </p:sp>
          <p:sp>
            <p:nvSpPr>
              <p:cNvPr id="44" name="Textfeld 43"/>
              <p:cNvSpPr txBox="1"/>
              <p:nvPr/>
            </p:nvSpPr>
            <p:spPr>
              <a:xfrm>
                <a:off x="2751900" y="4836721"/>
                <a:ext cx="101822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analog</a:t>
                </a:r>
                <a:endParaRPr lang="de-DE" sz="2400" dirty="0"/>
              </a:p>
            </p:txBody>
          </p:sp>
          <p:cxnSp>
            <p:nvCxnSpPr>
              <p:cNvPr id="45" name="Gerader Verbinder 44"/>
              <p:cNvCxnSpPr>
                <a:stCxn id="30" idx="1"/>
              </p:cNvCxnSpPr>
              <p:nvPr/>
            </p:nvCxnSpPr>
            <p:spPr>
              <a:xfrm flipH="1">
                <a:off x="7263799" y="4209011"/>
                <a:ext cx="9040" cy="6897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Gerader Verbinder 45"/>
              <p:cNvCxnSpPr>
                <a:endCxn id="21" idx="0"/>
              </p:cNvCxnSpPr>
              <p:nvPr/>
            </p:nvCxnSpPr>
            <p:spPr>
              <a:xfrm flipH="1">
                <a:off x="6963428" y="4003565"/>
                <a:ext cx="1461" cy="1246898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Textfeld 46"/>
              <p:cNvSpPr txBox="1"/>
              <p:nvPr/>
            </p:nvSpPr>
            <p:spPr>
              <a:xfrm>
                <a:off x="6434029" y="3789445"/>
                <a:ext cx="4187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smtClean="0"/>
                  <a:t>01</a:t>
                </a:r>
                <a:endParaRPr lang="de-DE" dirty="0"/>
              </a:p>
            </p:txBody>
          </p:sp>
          <p:sp>
            <p:nvSpPr>
              <p:cNvPr id="48" name="Textfeld 47"/>
              <p:cNvSpPr txBox="1"/>
              <p:nvPr/>
            </p:nvSpPr>
            <p:spPr>
              <a:xfrm>
                <a:off x="6430942" y="4185711"/>
                <a:ext cx="4187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smtClean="0"/>
                  <a:t>10</a:t>
                </a:r>
                <a:endParaRPr lang="de-DE" dirty="0"/>
              </a:p>
            </p:txBody>
          </p:sp>
          <p:sp>
            <p:nvSpPr>
              <p:cNvPr id="49" name="Textfeld 48"/>
              <p:cNvSpPr txBox="1"/>
              <p:nvPr/>
            </p:nvSpPr>
            <p:spPr>
              <a:xfrm>
                <a:off x="6443996" y="4592391"/>
                <a:ext cx="4187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/>
                  <a:t>1</a:t>
                </a:r>
                <a:r>
                  <a:rPr lang="de-DE" dirty="0" smtClean="0"/>
                  <a:t>1</a:t>
                </a:r>
                <a:endParaRPr lang="de-DE" dirty="0"/>
              </a:p>
            </p:txBody>
          </p:sp>
          <p:sp>
            <p:nvSpPr>
              <p:cNvPr id="50" name="Textfeld 49"/>
              <p:cNvSpPr txBox="1"/>
              <p:nvPr/>
            </p:nvSpPr>
            <p:spPr>
              <a:xfrm>
                <a:off x="9628670" y="3658324"/>
                <a:ext cx="87415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err="1" smtClean="0"/>
                  <a:t>Portpin</a:t>
                </a:r>
                <a:endParaRPr lang="de-DE" dirty="0"/>
              </a:p>
            </p:txBody>
          </p:sp>
        </p:grpSp>
        <p:sp>
          <p:nvSpPr>
            <p:cNvPr id="7" name="Textfeld 6"/>
            <p:cNvSpPr txBox="1"/>
            <p:nvPr/>
          </p:nvSpPr>
          <p:spPr>
            <a:xfrm>
              <a:off x="6427988" y="2949110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00</a:t>
              </a:r>
              <a:endParaRPr lang="de-DE" dirty="0"/>
            </a:p>
          </p:txBody>
        </p:sp>
      </p:grpSp>
      <p:sp>
        <p:nvSpPr>
          <p:cNvPr id="3" name="Freihandform 2"/>
          <p:cNvSpPr/>
          <p:nvPr/>
        </p:nvSpPr>
        <p:spPr>
          <a:xfrm>
            <a:off x="9187031" y="3937299"/>
            <a:ext cx="1097280" cy="204395"/>
          </a:xfrm>
          <a:custGeom>
            <a:avLst/>
            <a:gdLst>
              <a:gd name="connsiteX0" fmla="*/ 0 w 1097280"/>
              <a:gd name="connsiteY0" fmla="*/ 204395 h 204395"/>
              <a:gd name="connsiteX1" fmla="*/ 656216 w 1097280"/>
              <a:gd name="connsiteY1" fmla="*/ 204395 h 204395"/>
              <a:gd name="connsiteX2" fmla="*/ 1097280 w 1097280"/>
              <a:gd name="connsiteY2" fmla="*/ 0 h 20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97280" h="204395">
                <a:moveTo>
                  <a:pt x="0" y="204395"/>
                </a:moveTo>
                <a:lnTo>
                  <a:pt x="656216" y="204395"/>
                </a:lnTo>
                <a:lnTo>
                  <a:pt x="1097280" y="0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60" name="Gerader Verbinder 59"/>
          <p:cNvCxnSpPr/>
          <p:nvPr/>
        </p:nvCxnSpPr>
        <p:spPr>
          <a:xfrm>
            <a:off x="10273553" y="4155577"/>
            <a:ext cx="49485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feld 60"/>
          <p:cNvSpPr txBox="1"/>
          <p:nvPr/>
        </p:nvSpPr>
        <p:spPr>
          <a:xfrm>
            <a:off x="10833515" y="3924681"/>
            <a:ext cx="490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„1“</a:t>
            </a:r>
            <a:endParaRPr lang="de-DE" dirty="0"/>
          </a:p>
        </p:txBody>
      </p:sp>
      <p:cxnSp>
        <p:nvCxnSpPr>
          <p:cNvPr id="63" name="Gerader Verbinder 62"/>
          <p:cNvCxnSpPr/>
          <p:nvPr/>
        </p:nvCxnSpPr>
        <p:spPr>
          <a:xfrm flipV="1">
            <a:off x="10058400" y="3799316"/>
            <a:ext cx="0" cy="24018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Gerader Verbinder 63"/>
          <p:cNvCxnSpPr/>
          <p:nvPr/>
        </p:nvCxnSpPr>
        <p:spPr>
          <a:xfrm flipH="1">
            <a:off x="9920942" y="3799316"/>
            <a:ext cx="25099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feld 66"/>
          <p:cNvSpPr txBox="1"/>
          <p:nvPr/>
        </p:nvSpPr>
        <p:spPr>
          <a:xfrm>
            <a:off x="9621325" y="3455375"/>
            <a:ext cx="7466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Taster</a:t>
            </a:r>
            <a:endParaRPr lang="de-DE" dirty="0"/>
          </a:p>
        </p:txBody>
      </p:sp>
      <p:sp>
        <p:nvSpPr>
          <p:cNvPr id="68" name="Legende mit Linie 1 67"/>
          <p:cNvSpPr/>
          <p:nvPr/>
        </p:nvSpPr>
        <p:spPr>
          <a:xfrm>
            <a:off x="1236420" y="5664443"/>
            <a:ext cx="7455619" cy="1101088"/>
          </a:xfrm>
          <a:prstGeom prst="borderCallout1">
            <a:avLst>
              <a:gd name="adj1" fmla="val -2937"/>
              <a:gd name="adj2" fmla="val 100023"/>
              <a:gd name="adj3" fmla="val -11463"/>
              <a:gd name="adj4" fmla="val 101269"/>
            </a:avLst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Wenn der Taster nicht gedrückt wird, also offen ist, wird weder „1“ noch „0“ zum </a:t>
            </a:r>
            <a:r>
              <a:rPr lang="de-DE" sz="2400" dirty="0" err="1" smtClean="0">
                <a:solidFill>
                  <a:srgbClr val="FF0000"/>
                </a:solidFill>
              </a:rPr>
              <a:t>Portpin</a:t>
            </a:r>
            <a:r>
              <a:rPr lang="de-DE" sz="2400" dirty="0" smtClean="0">
                <a:solidFill>
                  <a:srgbClr val="FF0000"/>
                </a:solidFill>
              </a:rPr>
              <a:t> geleitet. Der </a:t>
            </a:r>
            <a:r>
              <a:rPr lang="de-DE" sz="2400" dirty="0">
                <a:solidFill>
                  <a:srgbClr val="FF0000"/>
                </a:solidFill>
              </a:rPr>
              <a:t>S</a:t>
            </a:r>
            <a:r>
              <a:rPr lang="de-DE" sz="2400" dirty="0" smtClean="0">
                <a:solidFill>
                  <a:srgbClr val="FF0000"/>
                </a:solidFill>
              </a:rPr>
              <a:t>ignalpegel ist undefiniert!!!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69" name="Google Shape;3163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590659" y="4141694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Ellipse 58"/>
          <p:cNvSpPr/>
          <p:nvPr/>
        </p:nvSpPr>
        <p:spPr>
          <a:xfrm>
            <a:off x="9621325" y="3259160"/>
            <a:ext cx="932375" cy="1313596"/>
          </a:xfrm>
          <a:prstGeom prst="ellipse">
            <a:avLst/>
          </a:prstGeom>
          <a:noFill/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2" name="Textfeld 61"/>
          <p:cNvSpPr txBox="1"/>
          <p:nvPr/>
        </p:nvSpPr>
        <p:spPr>
          <a:xfrm>
            <a:off x="9973284" y="4513795"/>
            <a:ext cx="6767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accent1">
                    <a:lumMod val="75000"/>
                  </a:schemeClr>
                </a:solidFill>
              </a:rPr>
              <a:t>offen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70" name="Audio 6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113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2901"/>
    </mc:Choice>
    <mc:Fallback xmlns="">
      <p:transition spd="slow" advTm="529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0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367620"/>
            <a:ext cx="3164114" cy="53226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Ports konfigurieren</a:t>
            </a:r>
            <a:endParaRPr lang="de-DE" sz="2400" dirty="0"/>
          </a:p>
        </p:txBody>
      </p:sp>
      <p:sp>
        <p:nvSpPr>
          <p:cNvPr id="6" name="Textfeld 5"/>
          <p:cNvSpPr txBox="1"/>
          <p:nvPr/>
        </p:nvSpPr>
        <p:spPr>
          <a:xfrm>
            <a:off x="333828" y="1204685"/>
            <a:ext cx="65257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smtClean="0"/>
              <a:t>3. Pullup oder Pulldown oder kein Pull</a:t>
            </a:r>
            <a:endParaRPr lang="de-DE" sz="32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537687" y="2094259"/>
            <a:ext cx="9028502" cy="4073658"/>
            <a:chOff x="1474318" y="2170623"/>
            <a:chExt cx="9028502" cy="4073658"/>
          </a:xfrm>
        </p:grpSpPr>
        <p:grpSp>
          <p:nvGrpSpPr>
            <p:cNvPr id="5" name="Gruppieren 4"/>
            <p:cNvGrpSpPr/>
            <p:nvPr/>
          </p:nvGrpSpPr>
          <p:grpSpPr>
            <a:xfrm>
              <a:off x="1474318" y="2170623"/>
              <a:ext cx="9028502" cy="4073658"/>
              <a:chOff x="1474318" y="2170623"/>
              <a:chExt cx="9028502" cy="4073658"/>
            </a:xfrm>
          </p:grpSpPr>
          <p:sp>
            <p:nvSpPr>
              <p:cNvPr id="8" name="Rechteck 7"/>
              <p:cNvSpPr/>
              <p:nvPr/>
            </p:nvSpPr>
            <p:spPr>
              <a:xfrm>
                <a:off x="1474318" y="2572242"/>
                <a:ext cx="8002497" cy="3270422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Rechteck 8"/>
              <p:cNvSpPr/>
              <p:nvPr/>
            </p:nvSpPr>
            <p:spPr>
              <a:xfrm>
                <a:off x="9713487" y="4003565"/>
                <a:ext cx="399535" cy="407773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3200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0" name="Gerader Verbinder 9"/>
              <p:cNvCxnSpPr>
                <a:stCxn id="8" idx="3"/>
                <a:endCxn id="9" idx="1"/>
              </p:cNvCxnSpPr>
              <p:nvPr/>
            </p:nvCxnSpPr>
            <p:spPr>
              <a:xfrm flipV="1">
                <a:off x="9476815" y="4207452"/>
                <a:ext cx="236672" cy="1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Rechteck 10"/>
              <p:cNvSpPr/>
              <p:nvPr/>
            </p:nvSpPr>
            <p:spPr>
              <a:xfrm>
                <a:off x="2621659" y="2728730"/>
                <a:ext cx="1045813" cy="40777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3200" dirty="0" smtClean="0">
                    <a:solidFill>
                      <a:schemeClr val="tx1"/>
                    </a:solidFill>
                  </a:rPr>
                  <a:t>IDR</a:t>
                </a:r>
                <a:endParaRPr lang="de-DE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4882569" y="3875680"/>
                <a:ext cx="1045813" cy="40777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3200" dirty="0">
                    <a:solidFill>
                      <a:schemeClr val="tx1"/>
                    </a:solidFill>
                  </a:rPr>
                  <a:t>O</a:t>
                </a:r>
                <a:r>
                  <a:rPr lang="de-DE" sz="3200" dirty="0" smtClean="0">
                    <a:solidFill>
                      <a:schemeClr val="tx1"/>
                    </a:solidFill>
                  </a:rPr>
                  <a:t>DR</a:t>
                </a:r>
                <a:endParaRPr lang="de-DE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621658" y="3319075"/>
                <a:ext cx="1045813" cy="40777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3200" dirty="0" smtClean="0">
                    <a:solidFill>
                      <a:schemeClr val="tx1"/>
                    </a:solidFill>
                  </a:rPr>
                  <a:t>BSR</a:t>
                </a:r>
                <a:endParaRPr lang="de-DE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2621657" y="3875681"/>
                <a:ext cx="1045813" cy="40777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3200" dirty="0" smtClean="0">
                    <a:solidFill>
                      <a:schemeClr val="tx1"/>
                    </a:solidFill>
                  </a:rPr>
                  <a:t>BRR</a:t>
                </a:r>
                <a:endParaRPr lang="de-DE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Pfeil nach oben und unten 14"/>
              <p:cNvSpPr/>
              <p:nvPr/>
            </p:nvSpPr>
            <p:spPr>
              <a:xfrm>
                <a:off x="1749161" y="2170623"/>
                <a:ext cx="568411" cy="4073658"/>
              </a:xfrm>
              <a:prstGeom prst="upDownArrow">
                <a:avLst/>
              </a:prstGeom>
              <a:solidFill>
                <a:schemeClr val="bg1"/>
              </a:solidFill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de-DE" sz="2400" dirty="0" smtClean="0">
                    <a:solidFill>
                      <a:schemeClr val="tx1"/>
                    </a:solidFill>
                  </a:rPr>
                  <a:t>Datenbus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9156100" y="3616092"/>
                <a:ext cx="81643" cy="283029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" name="Freihandform 16"/>
              <p:cNvSpPr/>
              <p:nvPr/>
            </p:nvSpPr>
            <p:spPr>
              <a:xfrm>
                <a:off x="9132968" y="3325828"/>
                <a:ext cx="58479" cy="287079"/>
              </a:xfrm>
              <a:custGeom>
                <a:avLst/>
                <a:gdLst>
                  <a:gd name="connsiteX0" fmla="*/ 58479 w 58479"/>
                  <a:gd name="connsiteY0" fmla="*/ 287079 h 287079"/>
                  <a:gd name="connsiteX1" fmla="*/ 58479 w 58479"/>
                  <a:gd name="connsiteY1" fmla="*/ 154172 h 287079"/>
                  <a:gd name="connsiteX2" fmla="*/ 0 w 58479"/>
                  <a:gd name="connsiteY2" fmla="*/ 0 h 287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8479" h="287079">
                    <a:moveTo>
                      <a:pt x="58479" y="287079"/>
                    </a:moveTo>
                    <a:lnTo>
                      <a:pt x="58479" y="154172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18" name="Gerader Verbinder 17"/>
              <p:cNvCxnSpPr/>
              <p:nvPr/>
            </p:nvCxnSpPr>
            <p:spPr>
              <a:xfrm>
                <a:off x="9191447" y="3091146"/>
                <a:ext cx="0" cy="227929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Textfeld 18"/>
              <p:cNvSpPr txBox="1"/>
              <p:nvPr/>
            </p:nvSpPr>
            <p:spPr>
              <a:xfrm>
                <a:off x="8910680" y="2743826"/>
                <a:ext cx="49084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smtClean="0"/>
                  <a:t>„1“</a:t>
                </a:r>
                <a:endParaRPr lang="de-DE" dirty="0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6177898" y="3778373"/>
                <a:ext cx="1571060" cy="1336436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6177897" y="5250463"/>
                <a:ext cx="1571061" cy="407773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3200" dirty="0" smtClean="0">
                    <a:solidFill>
                      <a:schemeClr val="tx1"/>
                    </a:solidFill>
                  </a:rPr>
                  <a:t>MODER</a:t>
                </a:r>
                <a:endParaRPr lang="de-DE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9156100" y="4434870"/>
                <a:ext cx="81643" cy="283029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23" name="Gruppieren 22"/>
              <p:cNvGrpSpPr/>
              <p:nvPr/>
            </p:nvGrpSpPr>
            <p:grpSpPr>
              <a:xfrm>
                <a:off x="9178462" y="4728702"/>
                <a:ext cx="12986" cy="521761"/>
                <a:chOff x="8102697" y="4693714"/>
                <a:chExt cx="12986" cy="521761"/>
              </a:xfrm>
            </p:grpSpPr>
            <p:sp>
              <p:nvSpPr>
                <p:cNvPr id="57" name="Freihandform 56"/>
                <p:cNvSpPr/>
                <p:nvPr/>
              </p:nvSpPr>
              <p:spPr>
                <a:xfrm>
                  <a:off x="8102697" y="4901100"/>
                  <a:ext cx="12986" cy="314375"/>
                </a:xfrm>
                <a:custGeom>
                  <a:avLst/>
                  <a:gdLst>
                    <a:gd name="connsiteX0" fmla="*/ 58479 w 58479"/>
                    <a:gd name="connsiteY0" fmla="*/ 287079 h 287079"/>
                    <a:gd name="connsiteX1" fmla="*/ 58479 w 58479"/>
                    <a:gd name="connsiteY1" fmla="*/ 154172 h 287079"/>
                    <a:gd name="connsiteX2" fmla="*/ 0 w 58479"/>
                    <a:gd name="connsiteY2" fmla="*/ 0 h 287079"/>
                    <a:gd name="connsiteX0" fmla="*/ 12986 w 12986"/>
                    <a:gd name="connsiteY0" fmla="*/ 314375 h 314375"/>
                    <a:gd name="connsiteX1" fmla="*/ 12986 w 12986"/>
                    <a:gd name="connsiteY1" fmla="*/ 181468 h 314375"/>
                    <a:gd name="connsiteX2" fmla="*/ 0 w 12986"/>
                    <a:gd name="connsiteY2" fmla="*/ 0 h 31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986" h="314375">
                      <a:moveTo>
                        <a:pt x="12986" y="314375"/>
                      </a:moveTo>
                      <a:lnTo>
                        <a:pt x="12986" y="18146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8575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cxnSp>
              <p:nvCxnSpPr>
                <p:cNvPr id="58" name="Gerader Verbinder 57"/>
                <p:cNvCxnSpPr/>
                <p:nvPr/>
              </p:nvCxnSpPr>
              <p:spPr>
                <a:xfrm>
                  <a:off x="8115682" y="4693714"/>
                  <a:ext cx="0" cy="227929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4" name="Textfeld 23"/>
              <p:cNvSpPr txBox="1"/>
              <p:nvPr/>
            </p:nvSpPr>
            <p:spPr>
              <a:xfrm>
                <a:off x="8944424" y="5208242"/>
                <a:ext cx="49404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smtClean="0"/>
                  <a:t>„0“</a:t>
                </a:r>
                <a:endParaRPr lang="de-DE" dirty="0"/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7483171" y="3213687"/>
                <a:ext cx="1461422" cy="407773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3200" dirty="0" smtClean="0">
                    <a:solidFill>
                      <a:schemeClr val="tx1"/>
                    </a:solidFill>
                  </a:rPr>
                  <a:t>PUPDR</a:t>
                </a:r>
                <a:endParaRPr lang="de-DE" sz="3200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6" name="Gerader Verbinder 25"/>
              <p:cNvCxnSpPr>
                <a:stCxn id="30" idx="0"/>
                <a:endCxn id="8" idx="3"/>
              </p:cNvCxnSpPr>
              <p:nvPr/>
            </p:nvCxnSpPr>
            <p:spPr>
              <a:xfrm flipV="1">
                <a:off x="7803475" y="4207453"/>
                <a:ext cx="1673340" cy="155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7" name="Gruppieren 26"/>
              <p:cNvGrpSpPr/>
              <p:nvPr/>
            </p:nvGrpSpPr>
            <p:grpSpPr>
              <a:xfrm rot="5400000">
                <a:off x="6990094" y="3793750"/>
                <a:ext cx="58479" cy="521761"/>
                <a:chOff x="8057203" y="4693714"/>
                <a:chExt cx="58479" cy="521761"/>
              </a:xfrm>
            </p:grpSpPr>
            <p:sp>
              <p:nvSpPr>
                <p:cNvPr id="55" name="Freihandform 54"/>
                <p:cNvSpPr/>
                <p:nvPr/>
              </p:nvSpPr>
              <p:spPr>
                <a:xfrm>
                  <a:off x="8057203" y="4928396"/>
                  <a:ext cx="58479" cy="287079"/>
                </a:xfrm>
                <a:custGeom>
                  <a:avLst/>
                  <a:gdLst>
                    <a:gd name="connsiteX0" fmla="*/ 58479 w 58479"/>
                    <a:gd name="connsiteY0" fmla="*/ 287079 h 287079"/>
                    <a:gd name="connsiteX1" fmla="*/ 58479 w 58479"/>
                    <a:gd name="connsiteY1" fmla="*/ 154172 h 287079"/>
                    <a:gd name="connsiteX2" fmla="*/ 0 w 58479"/>
                    <a:gd name="connsiteY2" fmla="*/ 0 h 287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8479" h="287079">
                      <a:moveTo>
                        <a:pt x="58479" y="287079"/>
                      </a:moveTo>
                      <a:lnTo>
                        <a:pt x="58479" y="15417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cxnSp>
              <p:nvCxnSpPr>
                <p:cNvPr id="56" name="Gerader Verbinder 55"/>
                <p:cNvCxnSpPr/>
                <p:nvPr/>
              </p:nvCxnSpPr>
              <p:spPr>
                <a:xfrm>
                  <a:off x="8115682" y="4693714"/>
                  <a:ext cx="0" cy="227929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8" name="Gruppieren 27"/>
              <p:cNvGrpSpPr/>
              <p:nvPr/>
            </p:nvGrpSpPr>
            <p:grpSpPr>
              <a:xfrm rot="5400000">
                <a:off x="6985509" y="4233553"/>
                <a:ext cx="58479" cy="521761"/>
                <a:chOff x="8057203" y="4693714"/>
                <a:chExt cx="58479" cy="521761"/>
              </a:xfrm>
            </p:grpSpPr>
            <p:sp>
              <p:nvSpPr>
                <p:cNvPr id="53" name="Freihandform 52"/>
                <p:cNvSpPr/>
                <p:nvPr/>
              </p:nvSpPr>
              <p:spPr>
                <a:xfrm>
                  <a:off x="8057203" y="4928396"/>
                  <a:ext cx="58479" cy="287079"/>
                </a:xfrm>
                <a:custGeom>
                  <a:avLst/>
                  <a:gdLst>
                    <a:gd name="connsiteX0" fmla="*/ 58479 w 58479"/>
                    <a:gd name="connsiteY0" fmla="*/ 287079 h 287079"/>
                    <a:gd name="connsiteX1" fmla="*/ 58479 w 58479"/>
                    <a:gd name="connsiteY1" fmla="*/ 154172 h 287079"/>
                    <a:gd name="connsiteX2" fmla="*/ 0 w 58479"/>
                    <a:gd name="connsiteY2" fmla="*/ 0 h 287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8479" h="287079">
                      <a:moveTo>
                        <a:pt x="58479" y="287079"/>
                      </a:moveTo>
                      <a:lnTo>
                        <a:pt x="58479" y="15417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cxnSp>
              <p:nvCxnSpPr>
                <p:cNvPr id="54" name="Gerader Verbinder 53"/>
                <p:cNvCxnSpPr/>
                <p:nvPr/>
              </p:nvCxnSpPr>
              <p:spPr>
                <a:xfrm>
                  <a:off x="8115682" y="4693714"/>
                  <a:ext cx="0" cy="227929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9" name="Gruppieren 28"/>
              <p:cNvGrpSpPr/>
              <p:nvPr/>
            </p:nvGrpSpPr>
            <p:grpSpPr>
              <a:xfrm rot="5400000">
                <a:off x="6973678" y="4608629"/>
                <a:ext cx="58479" cy="521761"/>
                <a:chOff x="8057203" y="4693714"/>
                <a:chExt cx="58479" cy="521761"/>
              </a:xfrm>
            </p:grpSpPr>
            <p:sp>
              <p:nvSpPr>
                <p:cNvPr id="51" name="Freihandform 50"/>
                <p:cNvSpPr/>
                <p:nvPr/>
              </p:nvSpPr>
              <p:spPr>
                <a:xfrm>
                  <a:off x="8057203" y="4928396"/>
                  <a:ext cx="58479" cy="287079"/>
                </a:xfrm>
                <a:custGeom>
                  <a:avLst/>
                  <a:gdLst>
                    <a:gd name="connsiteX0" fmla="*/ 58479 w 58479"/>
                    <a:gd name="connsiteY0" fmla="*/ 287079 h 287079"/>
                    <a:gd name="connsiteX1" fmla="*/ 58479 w 58479"/>
                    <a:gd name="connsiteY1" fmla="*/ 154172 h 287079"/>
                    <a:gd name="connsiteX2" fmla="*/ 0 w 58479"/>
                    <a:gd name="connsiteY2" fmla="*/ 0 h 287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8479" h="287079">
                      <a:moveTo>
                        <a:pt x="58479" y="287079"/>
                      </a:moveTo>
                      <a:lnTo>
                        <a:pt x="58479" y="15417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cxnSp>
              <p:nvCxnSpPr>
                <p:cNvPr id="52" name="Gerader Verbinder 51"/>
                <p:cNvCxnSpPr/>
                <p:nvPr/>
              </p:nvCxnSpPr>
              <p:spPr>
                <a:xfrm>
                  <a:off x="8115682" y="4693714"/>
                  <a:ext cx="0" cy="227929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0" name="Freihandform 29"/>
              <p:cNvSpPr/>
              <p:nvPr/>
            </p:nvSpPr>
            <p:spPr>
              <a:xfrm>
                <a:off x="3672092" y="2972439"/>
                <a:ext cx="4131383" cy="1236572"/>
              </a:xfrm>
              <a:custGeom>
                <a:avLst/>
                <a:gdLst>
                  <a:gd name="connsiteX0" fmla="*/ 4131383 w 4131383"/>
                  <a:gd name="connsiteY0" fmla="*/ 1236572 h 1236572"/>
                  <a:gd name="connsiteX1" fmla="*/ 3600747 w 4131383"/>
                  <a:gd name="connsiteY1" fmla="*/ 1236572 h 1236572"/>
                  <a:gd name="connsiteX2" fmla="*/ 3600747 w 4131383"/>
                  <a:gd name="connsiteY2" fmla="*/ 0 h 1236572"/>
                  <a:gd name="connsiteX3" fmla="*/ 0 w 4131383"/>
                  <a:gd name="connsiteY3" fmla="*/ 0 h 1236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31383" h="1236572">
                    <a:moveTo>
                      <a:pt x="4131383" y="1236572"/>
                    </a:moveTo>
                    <a:lnTo>
                      <a:pt x="3600747" y="1236572"/>
                    </a:lnTo>
                    <a:lnTo>
                      <a:pt x="3600747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FF0000"/>
                </a:solidFill>
                <a:tailEnd type="triangl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31" name="Gerader Verbinder 30"/>
              <p:cNvCxnSpPr>
                <a:stCxn id="55" idx="0"/>
                <a:endCxn id="12" idx="3"/>
              </p:cNvCxnSpPr>
              <p:nvPr/>
            </p:nvCxnSpPr>
            <p:spPr>
              <a:xfrm flipH="1" flipV="1">
                <a:off x="5928382" y="4079567"/>
                <a:ext cx="830071" cy="4303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Gewinkelte Verbindung 31"/>
              <p:cNvCxnSpPr>
                <a:stCxn id="13" idx="3"/>
                <a:endCxn id="12" idx="1"/>
              </p:cNvCxnSpPr>
              <p:nvPr/>
            </p:nvCxnSpPr>
            <p:spPr>
              <a:xfrm>
                <a:off x="3667471" y="3522962"/>
                <a:ext cx="1215098" cy="556605"/>
              </a:xfrm>
              <a:prstGeom prst="bentConnector3">
                <a:avLst/>
              </a:prstGeom>
              <a:ln w="190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Gewinkelte Verbindung 32"/>
              <p:cNvCxnSpPr>
                <a:stCxn id="14" idx="3"/>
                <a:endCxn id="12" idx="1"/>
              </p:cNvCxnSpPr>
              <p:nvPr/>
            </p:nvCxnSpPr>
            <p:spPr>
              <a:xfrm flipV="1">
                <a:off x="3667470" y="4079567"/>
                <a:ext cx="1215099" cy="1"/>
              </a:xfrm>
              <a:prstGeom prst="bentConnector3">
                <a:avLst/>
              </a:prstGeom>
              <a:ln w="190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Gewinkelte Verbindung 33"/>
              <p:cNvCxnSpPr>
                <a:endCxn id="12" idx="1"/>
              </p:cNvCxnSpPr>
              <p:nvPr/>
            </p:nvCxnSpPr>
            <p:spPr>
              <a:xfrm flipV="1">
                <a:off x="2161615" y="4079567"/>
                <a:ext cx="2720954" cy="444106"/>
              </a:xfrm>
              <a:prstGeom prst="bentConnector3">
                <a:avLst>
                  <a:gd name="adj1" fmla="val 77655"/>
                </a:avLst>
              </a:prstGeom>
              <a:ln w="190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Gewinkelte Verbindung 34"/>
              <p:cNvCxnSpPr/>
              <p:nvPr/>
            </p:nvCxnSpPr>
            <p:spPr>
              <a:xfrm flipV="1">
                <a:off x="2828365" y="4523673"/>
                <a:ext cx="3913672" cy="345836"/>
              </a:xfrm>
              <a:prstGeom prst="bentConnector3">
                <a:avLst/>
              </a:prstGeom>
              <a:ln w="19050">
                <a:solidFill>
                  <a:srgbClr val="FF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Gewinkelte Verbindung 35"/>
              <p:cNvCxnSpPr/>
              <p:nvPr/>
            </p:nvCxnSpPr>
            <p:spPr>
              <a:xfrm flipV="1">
                <a:off x="2828365" y="4898749"/>
                <a:ext cx="3913672" cy="351714"/>
              </a:xfrm>
              <a:prstGeom prst="bentConnector3">
                <a:avLst>
                  <a:gd name="adj1" fmla="val 64846"/>
                </a:avLst>
              </a:prstGeom>
              <a:ln w="19050">
                <a:solidFill>
                  <a:srgbClr val="FF0000"/>
                </a:solidFill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Gerade Verbindung mit Pfeil 36"/>
              <p:cNvCxnSpPr>
                <a:stCxn id="11" idx="1"/>
              </p:cNvCxnSpPr>
              <p:nvPr/>
            </p:nvCxnSpPr>
            <p:spPr>
              <a:xfrm flipH="1" flipV="1">
                <a:off x="2161615" y="2928492"/>
                <a:ext cx="460044" cy="4125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Gerade Verbindung mit Pfeil 37"/>
              <p:cNvCxnSpPr>
                <a:stCxn id="13" idx="1"/>
              </p:cNvCxnSpPr>
              <p:nvPr/>
            </p:nvCxnSpPr>
            <p:spPr>
              <a:xfrm flipH="1" flipV="1">
                <a:off x="2161615" y="3522961"/>
                <a:ext cx="460043" cy="1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Gerade Verbindung mit Pfeil 38"/>
              <p:cNvCxnSpPr/>
              <p:nvPr/>
            </p:nvCxnSpPr>
            <p:spPr>
              <a:xfrm flipH="1" flipV="1">
                <a:off x="2173051" y="4077822"/>
                <a:ext cx="460043" cy="1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Gerader Verbinder 39"/>
              <p:cNvCxnSpPr>
                <a:stCxn id="16" idx="2"/>
                <a:endCxn id="22" idx="0"/>
              </p:cNvCxnSpPr>
              <p:nvPr/>
            </p:nvCxnSpPr>
            <p:spPr>
              <a:xfrm>
                <a:off x="9196922" y="3899121"/>
                <a:ext cx="0" cy="535749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Gerader Verbinder 40"/>
              <p:cNvCxnSpPr>
                <a:endCxn id="25" idx="3"/>
              </p:cNvCxnSpPr>
              <p:nvPr/>
            </p:nvCxnSpPr>
            <p:spPr>
              <a:xfrm flipH="1">
                <a:off x="8944593" y="3410431"/>
                <a:ext cx="213724" cy="7143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Freihandform 41"/>
              <p:cNvSpPr/>
              <p:nvPr/>
            </p:nvSpPr>
            <p:spPr>
              <a:xfrm>
                <a:off x="9024378" y="3411601"/>
                <a:ext cx="130968" cy="1640681"/>
              </a:xfrm>
              <a:custGeom>
                <a:avLst/>
                <a:gdLst>
                  <a:gd name="connsiteX0" fmla="*/ 0 w 130968"/>
                  <a:gd name="connsiteY0" fmla="*/ 0 h 1640681"/>
                  <a:gd name="connsiteX1" fmla="*/ 0 w 130968"/>
                  <a:gd name="connsiteY1" fmla="*/ 1640681 h 1640681"/>
                  <a:gd name="connsiteX2" fmla="*/ 130968 w 130968"/>
                  <a:gd name="connsiteY2" fmla="*/ 1640681 h 1640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0968" h="1640681">
                    <a:moveTo>
                      <a:pt x="0" y="0"/>
                    </a:moveTo>
                    <a:lnTo>
                      <a:pt x="0" y="1640681"/>
                    </a:lnTo>
                    <a:lnTo>
                      <a:pt x="130968" y="1640681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3" name="Textfeld 42"/>
              <p:cNvSpPr txBox="1"/>
              <p:nvPr/>
            </p:nvSpPr>
            <p:spPr>
              <a:xfrm>
                <a:off x="2745147" y="4477874"/>
                <a:ext cx="132286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err="1" smtClean="0"/>
                  <a:t>alternate</a:t>
                </a:r>
                <a:endParaRPr lang="de-DE" sz="2400" dirty="0"/>
              </a:p>
            </p:txBody>
          </p:sp>
          <p:sp>
            <p:nvSpPr>
              <p:cNvPr id="44" name="Textfeld 43"/>
              <p:cNvSpPr txBox="1"/>
              <p:nvPr/>
            </p:nvSpPr>
            <p:spPr>
              <a:xfrm>
                <a:off x="2751900" y="4836721"/>
                <a:ext cx="101822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analog</a:t>
                </a:r>
                <a:endParaRPr lang="de-DE" sz="2400" dirty="0"/>
              </a:p>
            </p:txBody>
          </p:sp>
          <p:cxnSp>
            <p:nvCxnSpPr>
              <p:cNvPr id="45" name="Gerader Verbinder 44"/>
              <p:cNvCxnSpPr>
                <a:stCxn id="30" idx="1"/>
              </p:cNvCxnSpPr>
              <p:nvPr/>
            </p:nvCxnSpPr>
            <p:spPr>
              <a:xfrm flipH="1">
                <a:off x="7263799" y="4209011"/>
                <a:ext cx="9040" cy="6897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Gerader Verbinder 45"/>
              <p:cNvCxnSpPr>
                <a:endCxn id="21" idx="0"/>
              </p:cNvCxnSpPr>
              <p:nvPr/>
            </p:nvCxnSpPr>
            <p:spPr>
              <a:xfrm flipH="1">
                <a:off x="6963428" y="4003565"/>
                <a:ext cx="1461" cy="1246898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Textfeld 46"/>
              <p:cNvSpPr txBox="1"/>
              <p:nvPr/>
            </p:nvSpPr>
            <p:spPr>
              <a:xfrm>
                <a:off x="6434029" y="3789445"/>
                <a:ext cx="4187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smtClean="0"/>
                  <a:t>01</a:t>
                </a:r>
                <a:endParaRPr lang="de-DE" dirty="0"/>
              </a:p>
            </p:txBody>
          </p:sp>
          <p:sp>
            <p:nvSpPr>
              <p:cNvPr id="48" name="Textfeld 47"/>
              <p:cNvSpPr txBox="1"/>
              <p:nvPr/>
            </p:nvSpPr>
            <p:spPr>
              <a:xfrm>
                <a:off x="6430942" y="4185711"/>
                <a:ext cx="4187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smtClean="0"/>
                  <a:t>10</a:t>
                </a:r>
                <a:endParaRPr lang="de-DE" dirty="0"/>
              </a:p>
            </p:txBody>
          </p:sp>
          <p:sp>
            <p:nvSpPr>
              <p:cNvPr id="49" name="Textfeld 48"/>
              <p:cNvSpPr txBox="1"/>
              <p:nvPr/>
            </p:nvSpPr>
            <p:spPr>
              <a:xfrm>
                <a:off x="6443996" y="4592391"/>
                <a:ext cx="4187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/>
                  <a:t>1</a:t>
                </a:r>
                <a:r>
                  <a:rPr lang="de-DE" dirty="0" smtClean="0"/>
                  <a:t>1</a:t>
                </a:r>
                <a:endParaRPr lang="de-DE" dirty="0"/>
              </a:p>
            </p:txBody>
          </p:sp>
          <p:sp>
            <p:nvSpPr>
              <p:cNvPr id="50" name="Textfeld 49"/>
              <p:cNvSpPr txBox="1"/>
              <p:nvPr/>
            </p:nvSpPr>
            <p:spPr>
              <a:xfrm>
                <a:off x="9628670" y="3658324"/>
                <a:ext cx="87415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err="1" smtClean="0"/>
                  <a:t>Portpin</a:t>
                </a:r>
                <a:endParaRPr lang="de-DE" dirty="0"/>
              </a:p>
            </p:txBody>
          </p:sp>
        </p:grpSp>
        <p:sp>
          <p:nvSpPr>
            <p:cNvPr id="7" name="Textfeld 6"/>
            <p:cNvSpPr txBox="1"/>
            <p:nvPr/>
          </p:nvSpPr>
          <p:spPr>
            <a:xfrm>
              <a:off x="6427988" y="2949110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00</a:t>
              </a:r>
              <a:endParaRPr lang="de-DE" dirty="0"/>
            </a:p>
          </p:txBody>
        </p:sp>
      </p:grpSp>
      <p:sp>
        <p:nvSpPr>
          <p:cNvPr id="3" name="Freihandform 2"/>
          <p:cNvSpPr/>
          <p:nvPr/>
        </p:nvSpPr>
        <p:spPr>
          <a:xfrm>
            <a:off x="9187031" y="3937299"/>
            <a:ext cx="1097280" cy="204395"/>
          </a:xfrm>
          <a:custGeom>
            <a:avLst/>
            <a:gdLst>
              <a:gd name="connsiteX0" fmla="*/ 0 w 1097280"/>
              <a:gd name="connsiteY0" fmla="*/ 204395 h 204395"/>
              <a:gd name="connsiteX1" fmla="*/ 656216 w 1097280"/>
              <a:gd name="connsiteY1" fmla="*/ 204395 h 204395"/>
              <a:gd name="connsiteX2" fmla="*/ 1097280 w 1097280"/>
              <a:gd name="connsiteY2" fmla="*/ 0 h 20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97280" h="204395">
                <a:moveTo>
                  <a:pt x="0" y="204395"/>
                </a:moveTo>
                <a:lnTo>
                  <a:pt x="656216" y="204395"/>
                </a:lnTo>
                <a:lnTo>
                  <a:pt x="1097280" y="0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60" name="Gerader Verbinder 59"/>
          <p:cNvCxnSpPr/>
          <p:nvPr/>
        </p:nvCxnSpPr>
        <p:spPr>
          <a:xfrm>
            <a:off x="10273553" y="4155577"/>
            <a:ext cx="49485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feld 60"/>
          <p:cNvSpPr txBox="1"/>
          <p:nvPr/>
        </p:nvSpPr>
        <p:spPr>
          <a:xfrm>
            <a:off x="10833515" y="3924681"/>
            <a:ext cx="490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„1“</a:t>
            </a:r>
            <a:endParaRPr lang="de-DE" dirty="0"/>
          </a:p>
        </p:txBody>
      </p:sp>
      <p:cxnSp>
        <p:nvCxnSpPr>
          <p:cNvPr id="63" name="Gerader Verbinder 62"/>
          <p:cNvCxnSpPr/>
          <p:nvPr/>
        </p:nvCxnSpPr>
        <p:spPr>
          <a:xfrm flipV="1">
            <a:off x="10058400" y="3799316"/>
            <a:ext cx="0" cy="24018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Gerader Verbinder 63"/>
          <p:cNvCxnSpPr/>
          <p:nvPr/>
        </p:nvCxnSpPr>
        <p:spPr>
          <a:xfrm flipH="1">
            <a:off x="9920942" y="3799316"/>
            <a:ext cx="25099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feld 66"/>
          <p:cNvSpPr txBox="1"/>
          <p:nvPr/>
        </p:nvSpPr>
        <p:spPr>
          <a:xfrm>
            <a:off x="9621325" y="3455375"/>
            <a:ext cx="7466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Taster</a:t>
            </a:r>
            <a:endParaRPr lang="de-DE" dirty="0"/>
          </a:p>
        </p:txBody>
      </p:sp>
      <p:sp>
        <p:nvSpPr>
          <p:cNvPr id="68" name="Legende mit Linie 1 67"/>
          <p:cNvSpPr/>
          <p:nvPr/>
        </p:nvSpPr>
        <p:spPr>
          <a:xfrm>
            <a:off x="1236420" y="5664443"/>
            <a:ext cx="7455619" cy="1101088"/>
          </a:xfrm>
          <a:prstGeom prst="borderCallout1">
            <a:avLst>
              <a:gd name="adj1" fmla="val -2937"/>
              <a:gd name="adj2" fmla="val 100023"/>
              <a:gd name="adj3" fmla="val -11463"/>
              <a:gd name="adj4" fmla="val 101269"/>
            </a:avLst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Um dem ab zu helfen stellen wir mit dem sogenannten </a:t>
            </a:r>
            <a:r>
              <a:rPr lang="de-DE" sz="2400" b="1" dirty="0" smtClean="0">
                <a:solidFill>
                  <a:srgbClr val="FF0000"/>
                </a:solidFill>
              </a:rPr>
              <a:t>Pulldown </a:t>
            </a:r>
            <a:r>
              <a:rPr lang="de-DE" sz="2400" dirty="0" smtClean="0">
                <a:solidFill>
                  <a:srgbClr val="FF0000"/>
                </a:solidFill>
              </a:rPr>
              <a:t>eine schwache Verbindung nach „0“ her.</a:t>
            </a:r>
            <a:endParaRPr lang="de-DE" sz="2400" b="1" dirty="0">
              <a:solidFill>
                <a:srgbClr val="FF0000"/>
              </a:solidFill>
            </a:endParaRPr>
          </a:p>
        </p:txBody>
      </p:sp>
      <p:sp>
        <p:nvSpPr>
          <p:cNvPr id="59" name="Ellipse 58"/>
          <p:cNvSpPr/>
          <p:nvPr/>
        </p:nvSpPr>
        <p:spPr>
          <a:xfrm>
            <a:off x="9621325" y="3259160"/>
            <a:ext cx="932375" cy="1313596"/>
          </a:xfrm>
          <a:prstGeom prst="ellipse">
            <a:avLst/>
          </a:prstGeom>
          <a:noFill/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2" name="Textfeld 61"/>
          <p:cNvSpPr txBox="1"/>
          <p:nvPr/>
        </p:nvSpPr>
        <p:spPr>
          <a:xfrm>
            <a:off x="9973284" y="4513795"/>
            <a:ext cx="6767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accent1">
                    <a:lumMod val="75000"/>
                  </a:schemeClr>
                </a:solidFill>
              </a:rPr>
              <a:t>offen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70" name="Google Shape;569;p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590075" y="4425647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Ellipse 70"/>
          <p:cNvSpPr/>
          <p:nvPr/>
        </p:nvSpPr>
        <p:spPr>
          <a:xfrm>
            <a:off x="7743498" y="4198967"/>
            <a:ext cx="932375" cy="1313596"/>
          </a:xfrm>
          <a:prstGeom prst="ellipse">
            <a:avLst/>
          </a:prstGeom>
          <a:noFill/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5" name="Freihandform 64"/>
          <p:cNvSpPr/>
          <p:nvPr/>
        </p:nvSpPr>
        <p:spPr>
          <a:xfrm>
            <a:off x="2751292" y="2888857"/>
            <a:ext cx="5510676" cy="2225309"/>
          </a:xfrm>
          <a:custGeom>
            <a:avLst/>
            <a:gdLst>
              <a:gd name="connsiteX0" fmla="*/ 5494492 w 5510676"/>
              <a:gd name="connsiteY0" fmla="*/ 2225309 h 2225309"/>
              <a:gd name="connsiteX1" fmla="*/ 5510676 w 5510676"/>
              <a:gd name="connsiteY1" fmla="*/ 1254265 h 2225309"/>
              <a:gd name="connsiteX2" fmla="*/ 3600956 w 5510676"/>
              <a:gd name="connsiteY2" fmla="*/ 1229989 h 2225309"/>
              <a:gd name="connsiteX3" fmla="*/ 3584772 w 5510676"/>
              <a:gd name="connsiteY3" fmla="*/ 8092 h 2225309"/>
              <a:gd name="connsiteX4" fmla="*/ 0 w 5510676"/>
              <a:gd name="connsiteY4" fmla="*/ 0 h 2225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0676" h="2225309">
                <a:moveTo>
                  <a:pt x="5494492" y="2225309"/>
                </a:moveTo>
                <a:lnTo>
                  <a:pt x="5510676" y="1254265"/>
                </a:lnTo>
                <a:lnTo>
                  <a:pt x="3600956" y="1229989"/>
                </a:lnTo>
                <a:lnTo>
                  <a:pt x="3584772" y="8092"/>
                </a:lnTo>
                <a:lnTo>
                  <a:pt x="0" y="0"/>
                </a:lnTo>
              </a:path>
            </a:pathLst>
          </a:custGeom>
          <a:noFill/>
          <a:ln w="508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3" name="Audio 7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03581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484"/>
    </mc:Choice>
    <mc:Fallback xmlns="">
      <p:transition spd="slow" advTm="314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3"/>
                </p:tgtEl>
              </p:cMediaNode>
            </p:audio>
          </p:childTnLst>
        </p:cTn>
      </p:par>
    </p:tnLst>
    <p:bldLst>
      <p:bldP spid="71" grpId="0" animBg="1"/>
      <p:bldP spid="6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367620"/>
            <a:ext cx="3164114" cy="53226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Ports konfigurieren</a:t>
            </a:r>
            <a:endParaRPr lang="de-DE" sz="2400" dirty="0"/>
          </a:p>
        </p:txBody>
      </p:sp>
      <p:grpSp>
        <p:nvGrpSpPr>
          <p:cNvPr id="29" name="Gruppieren 28"/>
          <p:cNvGrpSpPr/>
          <p:nvPr/>
        </p:nvGrpSpPr>
        <p:grpSpPr>
          <a:xfrm>
            <a:off x="535788" y="1789460"/>
            <a:ext cx="10768481" cy="1077685"/>
            <a:chOff x="535788" y="1789460"/>
            <a:chExt cx="10768481" cy="1077685"/>
          </a:xfrm>
        </p:grpSpPr>
        <p:grpSp>
          <p:nvGrpSpPr>
            <p:cNvPr id="26" name="Gruppieren 25"/>
            <p:cNvGrpSpPr/>
            <p:nvPr/>
          </p:nvGrpSpPr>
          <p:grpSpPr>
            <a:xfrm>
              <a:off x="535789" y="2094259"/>
              <a:ext cx="10678886" cy="772886"/>
              <a:chOff x="555171" y="2133600"/>
              <a:chExt cx="10678886" cy="772886"/>
            </a:xfrm>
          </p:grpSpPr>
          <p:sp>
            <p:nvSpPr>
              <p:cNvPr id="4" name="Rechteck 3"/>
              <p:cNvSpPr/>
              <p:nvPr/>
            </p:nvSpPr>
            <p:spPr>
              <a:xfrm>
                <a:off x="555171" y="2133600"/>
                <a:ext cx="10678886" cy="772886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8" name="Gerader Verbinder 7"/>
              <p:cNvCxnSpPr>
                <a:stCxn id="4" idx="1"/>
                <a:endCxn id="4" idx="3"/>
              </p:cNvCxnSpPr>
              <p:nvPr/>
            </p:nvCxnSpPr>
            <p:spPr>
              <a:xfrm>
                <a:off x="555171" y="2520043"/>
                <a:ext cx="10678886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Gerader Verbinder 9"/>
              <p:cNvCxnSpPr/>
              <p:nvPr/>
            </p:nvCxnSpPr>
            <p:spPr>
              <a:xfrm>
                <a:off x="1839686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Gerader Verbinder 10"/>
              <p:cNvCxnSpPr/>
              <p:nvPr/>
            </p:nvCxnSpPr>
            <p:spPr>
              <a:xfrm>
                <a:off x="3149599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Gerader Verbinder 11"/>
              <p:cNvCxnSpPr/>
              <p:nvPr/>
            </p:nvCxnSpPr>
            <p:spPr>
              <a:xfrm>
                <a:off x="4430487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Gerader Verbinder 12"/>
              <p:cNvCxnSpPr/>
              <p:nvPr/>
            </p:nvCxnSpPr>
            <p:spPr>
              <a:xfrm>
                <a:off x="5791200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Gerader Verbinder 13"/>
              <p:cNvCxnSpPr/>
              <p:nvPr/>
            </p:nvCxnSpPr>
            <p:spPr>
              <a:xfrm>
                <a:off x="7129340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Gerader Verbinder 14"/>
              <p:cNvCxnSpPr/>
              <p:nvPr/>
            </p:nvCxnSpPr>
            <p:spPr>
              <a:xfrm>
                <a:off x="8504204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Gerader Verbinder 15"/>
              <p:cNvCxnSpPr/>
              <p:nvPr/>
            </p:nvCxnSpPr>
            <p:spPr>
              <a:xfrm>
                <a:off x="9865202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Gerader Verbinder 16"/>
              <p:cNvCxnSpPr/>
              <p:nvPr/>
            </p:nvCxnSpPr>
            <p:spPr>
              <a:xfrm>
                <a:off x="10549014" y="2520848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Gerader Verbinder 18"/>
              <p:cNvCxnSpPr/>
              <p:nvPr/>
            </p:nvCxnSpPr>
            <p:spPr>
              <a:xfrm>
                <a:off x="9182715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Gerader Verbinder 19"/>
              <p:cNvCxnSpPr/>
              <p:nvPr/>
            </p:nvCxnSpPr>
            <p:spPr>
              <a:xfrm>
                <a:off x="7830993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Gerader Verbinder 20"/>
              <p:cNvCxnSpPr/>
              <p:nvPr/>
            </p:nvCxnSpPr>
            <p:spPr>
              <a:xfrm>
                <a:off x="6471320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Gerader Verbinder 21"/>
              <p:cNvCxnSpPr/>
              <p:nvPr/>
            </p:nvCxnSpPr>
            <p:spPr>
              <a:xfrm>
                <a:off x="5119598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Gerader Verbinder 22"/>
              <p:cNvCxnSpPr/>
              <p:nvPr/>
            </p:nvCxnSpPr>
            <p:spPr>
              <a:xfrm>
                <a:off x="3775828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Gerader Verbinder 23"/>
              <p:cNvCxnSpPr/>
              <p:nvPr/>
            </p:nvCxnSpPr>
            <p:spPr>
              <a:xfrm>
                <a:off x="2496993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Gerader Verbinder 24"/>
              <p:cNvCxnSpPr/>
              <p:nvPr/>
            </p:nvCxnSpPr>
            <p:spPr>
              <a:xfrm>
                <a:off x="1200931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Textfeld 26"/>
            <p:cNvSpPr txBox="1"/>
            <p:nvPr/>
          </p:nvSpPr>
          <p:spPr>
            <a:xfrm>
              <a:off x="535789" y="1789460"/>
              <a:ext cx="106788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latin typeface="Consolas" panose="020B0609020204030204" pitchFamily="49" charset="0"/>
                </a:rPr>
                <a:t> 31   30   29   28    27   26   25   24    23   22   21    20   19    18   17    16</a:t>
              </a:r>
              <a:endParaRPr lang="de-DE" dirty="0">
                <a:latin typeface="Consolas" panose="020B0609020204030204" pitchFamily="49" charset="0"/>
              </a:endParaRPr>
            </a:p>
          </p:txBody>
        </p:sp>
        <p:sp>
          <p:nvSpPr>
            <p:cNvPr id="28" name="Textfeld 27"/>
            <p:cNvSpPr txBox="1"/>
            <p:nvPr/>
          </p:nvSpPr>
          <p:spPr>
            <a:xfrm>
              <a:off x="535788" y="2158792"/>
              <a:ext cx="1076848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dirty="0" smtClean="0">
                  <a:latin typeface="Consolas" panose="020B0609020204030204" pitchFamily="49" charset="0"/>
                </a:rPr>
                <a:t>PUPDR15[1:0] PUPDR14[1:0] PUPDR13[1:0] PUPDR12[1:0]  PUPDR11[1:0]  PUPDR10[1:0]  PUPDR9[1:0]   PUPDR8[1:0</a:t>
              </a:r>
              <a:r>
                <a:rPr lang="de-DE" sz="1400" dirty="0">
                  <a:latin typeface="Consolas" panose="020B0609020204030204" pitchFamily="49" charset="0"/>
                </a:rPr>
                <a:t>]</a:t>
              </a:r>
              <a:r>
                <a:rPr lang="de-DE" sz="1400" dirty="0" smtClean="0">
                  <a:latin typeface="Consolas" panose="020B0609020204030204" pitchFamily="49" charset="0"/>
                </a:rPr>
                <a:t> </a:t>
              </a:r>
              <a:endParaRPr lang="de-DE" sz="1400" dirty="0">
                <a:latin typeface="Consolas" panose="020B0609020204030204" pitchFamily="49" charset="0"/>
              </a:endParaRPr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535788" y="2931678"/>
            <a:ext cx="10768481" cy="1077685"/>
            <a:chOff x="535788" y="1789460"/>
            <a:chExt cx="10768481" cy="1077685"/>
          </a:xfrm>
        </p:grpSpPr>
        <p:grpSp>
          <p:nvGrpSpPr>
            <p:cNvPr id="31" name="Gruppieren 30"/>
            <p:cNvGrpSpPr/>
            <p:nvPr/>
          </p:nvGrpSpPr>
          <p:grpSpPr>
            <a:xfrm>
              <a:off x="535789" y="2094259"/>
              <a:ext cx="10678886" cy="772886"/>
              <a:chOff x="555171" y="2133600"/>
              <a:chExt cx="10678886" cy="772886"/>
            </a:xfrm>
          </p:grpSpPr>
          <p:sp>
            <p:nvSpPr>
              <p:cNvPr id="34" name="Rechteck 33"/>
              <p:cNvSpPr/>
              <p:nvPr/>
            </p:nvSpPr>
            <p:spPr>
              <a:xfrm>
                <a:off x="555171" y="2133600"/>
                <a:ext cx="10678886" cy="772886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35" name="Gerader Verbinder 34"/>
              <p:cNvCxnSpPr>
                <a:stCxn id="34" idx="1"/>
                <a:endCxn id="34" idx="3"/>
              </p:cNvCxnSpPr>
              <p:nvPr/>
            </p:nvCxnSpPr>
            <p:spPr>
              <a:xfrm>
                <a:off x="555171" y="2520043"/>
                <a:ext cx="10678886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Gerader Verbinder 35"/>
              <p:cNvCxnSpPr/>
              <p:nvPr/>
            </p:nvCxnSpPr>
            <p:spPr>
              <a:xfrm>
                <a:off x="1839686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Gerader Verbinder 36"/>
              <p:cNvCxnSpPr/>
              <p:nvPr/>
            </p:nvCxnSpPr>
            <p:spPr>
              <a:xfrm>
                <a:off x="3149599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Gerader Verbinder 37"/>
              <p:cNvCxnSpPr/>
              <p:nvPr/>
            </p:nvCxnSpPr>
            <p:spPr>
              <a:xfrm>
                <a:off x="4430487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Gerader Verbinder 38"/>
              <p:cNvCxnSpPr/>
              <p:nvPr/>
            </p:nvCxnSpPr>
            <p:spPr>
              <a:xfrm>
                <a:off x="5791200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Gerader Verbinder 39"/>
              <p:cNvCxnSpPr/>
              <p:nvPr/>
            </p:nvCxnSpPr>
            <p:spPr>
              <a:xfrm>
                <a:off x="7129340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Gerader Verbinder 40"/>
              <p:cNvCxnSpPr/>
              <p:nvPr/>
            </p:nvCxnSpPr>
            <p:spPr>
              <a:xfrm>
                <a:off x="8504204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Gerader Verbinder 41"/>
              <p:cNvCxnSpPr/>
              <p:nvPr/>
            </p:nvCxnSpPr>
            <p:spPr>
              <a:xfrm>
                <a:off x="9865202" y="2133600"/>
                <a:ext cx="0" cy="77288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Gerader Verbinder 42"/>
              <p:cNvCxnSpPr/>
              <p:nvPr/>
            </p:nvCxnSpPr>
            <p:spPr>
              <a:xfrm>
                <a:off x="10549014" y="2520848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Gerader Verbinder 43"/>
              <p:cNvCxnSpPr/>
              <p:nvPr/>
            </p:nvCxnSpPr>
            <p:spPr>
              <a:xfrm>
                <a:off x="9182715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Gerader Verbinder 44"/>
              <p:cNvCxnSpPr/>
              <p:nvPr/>
            </p:nvCxnSpPr>
            <p:spPr>
              <a:xfrm>
                <a:off x="7830993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Gerader Verbinder 45"/>
              <p:cNvCxnSpPr/>
              <p:nvPr/>
            </p:nvCxnSpPr>
            <p:spPr>
              <a:xfrm>
                <a:off x="6471320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Gerader Verbinder 46"/>
              <p:cNvCxnSpPr/>
              <p:nvPr/>
            </p:nvCxnSpPr>
            <p:spPr>
              <a:xfrm>
                <a:off x="5119598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Gerader Verbinder 47"/>
              <p:cNvCxnSpPr/>
              <p:nvPr/>
            </p:nvCxnSpPr>
            <p:spPr>
              <a:xfrm>
                <a:off x="3775828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Gerader Verbinder 48"/>
              <p:cNvCxnSpPr/>
              <p:nvPr/>
            </p:nvCxnSpPr>
            <p:spPr>
              <a:xfrm>
                <a:off x="2496993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Gerader Verbinder 49"/>
              <p:cNvCxnSpPr/>
              <p:nvPr/>
            </p:nvCxnSpPr>
            <p:spPr>
              <a:xfrm>
                <a:off x="1200931" y="2520043"/>
                <a:ext cx="0" cy="3856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Textfeld 31"/>
            <p:cNvSpPr txBox="1"/>
            <p:nvPr/>
          </p:nvSpPr>
          <p:spPr>
            <a:xfrm>
              <a:off x="535789" y="1789460"/>
              <a:ext cx="106788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latin typeface="Consolas" panose="020B0609020204030204" pitchFamily="49" charset="0"/>
                </a:rPr>
                <a:t> 15   14   13   12    11   10    9    8     7    6    5     4    3     2    1     0</a:t>
              </a:r>
              <a:endParaRPr lang="de-DE" dirty="0">
                <a:latin typeface="Consolas" panose="020B0609020204030204" pitchFamily="49" charset="0"/>
              </a:endParaRPr>
            </a:p>
          </p:txBody>
        </p:sp>
        <p:sp>
          <p:nvSpPr>
            <p:cNvPr id="33" name="Textfeld 32"/>
            <p:cNvSpPr txBox="1"/>
            <p:nvPr/>
          </p:nvSpPr>
          <p:spPr>
            <a:xfrm>
              <a:off x="535788" y="2158792"/>
              <a:ext cx="1076848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dirty="0" smtClean="0">
                  <a:latin typeface="Consolas" panose="020B0609020204030204" pitchFamily="49" charset="0"/>
                </a:rPr>
                <a:t>PUPDR7[1:0]  PUPDR6[1:0]  PUPDR5[1:0]  PUPDR4[1:0]   PUPDR3[1:0]   PUPDR2[1:0]   PUPDR1[1:0]   PUPDR0[1:0</a:t>
              </a:r>
              <a:r>
                <a:rPr lang="de-DE" sz="1400" dirty="0">
                  <a:latin typeface="Consolas" panose="020B0609020204030204" pitchFamily="49" charset="0"/>
                </a:rPr>
                <a:t>]</a:t>
              </a:r>
              <a:r>
                <a:rPr lang="de-DE" sz="1400" dirty="0" smtClean="0">
                  <a:latin typeface="Consolas" panose="020B0609020204030204" pitchFamily="49" charset="0"/>
                </a:rPr>
                <a:t> </a:t>
              </a:r>
              <a:endParaRPr lang="de-DE" sz="1400" dirty="0">
                <a:latin typeface="Consolas" panose="020B0609020204030204" pitchFamily="49" charset="0"/>
              </a:endParaRPr>
            </a:p>
          </p:txBody>
        </p:sp>
      </p:grpSp>
      <p:sp>
        <p:nvSpPr>
          <p:cNvPr id="59" name="Textfeld 58"/>
          <p:cNvSpPr txBox="1"/>
          <p:nvPr/>
        </p:nvSpPr>
        <p:spPr>
          <a:xfrm>
            <a:off x="535788" y="3670342"/>
            <a:ext cx="10768481" cy="307777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 smtClean="0">
                <a:latin typeface="Consolas" panose="020B0609020204030204" pitchFamily="49" charset="0"/>
              </a:rPr>
              <a:t>  1      </a:t>
            </a:r>
            <a:r>
              <a:rPr lang="de-DE" sz="1400" dirty="0">
                <a:latin typeface="Consolas" panose="020B0609020204030204" pitchFamily="49" charset="0"/>
              </a:rPr>
              <a:t>0</a:t>
            </a:r>
            <a:r>
              <a:rPr lang="de-DE" sz="1400" dirty="0" smtClean="0">
                <a:latin typeface="Consolas" panose="020B0609020204030204" pitchFamily="49" charset="0"/>
              </a:rPr>
              <a:t>     1      0     1      0      1      0      </a:t>
            </a:r>
            <a:r>
              <a:rPr lang="de-DE" sz="1400" dirty="0">
                <a:latin typeface="Consolas" panose="020B0609020204030204" pitchFamily="49" charset="0"/>
              </a:rPr>
              <a:t>1</a:t>
            </a:r>
            <a:r>
              <a:rPr lang="de-DE" sz="1400" dirty="0" smtClean="0">
                <a:latin typeface="Consolas" panose="020B0609020204030204" pitchFamily="49" charset="0"/>
              </a:rPr>
              <a:t>      0      1     0      </a:t>
            </a:r>
            <a:r>
              <a:rPr lang="de-DE" sz="1400" dirty="0">
                <a:latin typeface="Consolas" panose="020B0609020204030204" pitchFamily="49" charset="0"/>
              </a:rPr>
              <a:t>1</a:t>
            </a:r>
            <a:r>
              <a:rPr lang="de-DE" sz="1400" dirty="0" smtClean="0">
                <a:latin typeface="Consolas" panose="020B0609020204030204" pitchFamily="49" charset="0"/>
              </a:rPr>
              <a:t>      0      1     0</a:t>
            </a:r>
            <a:endParaRPr lang="de-DE" sz="1400" dirty="0">
              <a:latin typeface="Consolas" panose="020B0609020204030204" pitchFamily="49" charset="0"/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9857840" y="3649730"/>
            <a:ext cx="1332981" cy="351035"/>
          </a:xfrm>
          <a:prstGeom prst="rect">
            <a:avLst/>
          </a:prstGeom>
          <a:noFill/>
          <a:ln w="4762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Textfeld 8"/>
          <p:cNvSpPr txBox="1"/>
          <p:nvPr/>
        </p:nvSpPr>
        <p:spPr>
          <a:xfrm>
            <a:off x="9880451" y="4070918"/>
            <a:ext cx="1246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>
                <a:solidFill>
                  <a:schemeClr val="accent5">
                    <a:lumMod val="75000"/>
                  </a:schemeClr>
                </a:solidFill>
              </a:rPr>
              <a:t>Pulldown</a:t>
            </a:r>
            <a:endParaRPr lang="de-DE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9" name="Rechteck 68"/>
          <p:cNvSpPr/>
          <p:nvPr/>
        </p:nvSpPr>
        <p:spPr>
          <a:xfrm>
            <a:off x="7127987" y="3652382"/>
            <a:ext cx="1332981" cy="351035"/>
          </a:xfrm>
          <a:prstGeom prst="rect">
            <a:avLst/>
          </a:prstGeom>
          <a:noFill/>
          <a:ln w="4762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0" name="Textfeld 69"/>
          <p:cNvSpPr txBox="1"/>
          <p:nvPr/>
        </p:nvSpPr>
        <p:spPr>
          <a:xfrm>
            <a:off x="7133227" y="4031826"/>
            <a:ext cx="1246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>
                <a:solidFill>
                  <a:schemeClr val="accent5">
                    <a:lumMod val="75000"/>
                  </a:schemeClr>
                </a:solidFill>
              </a:rPr>
              <a:t>Pulldown</a:t>
            </a:r>
            <a:endParaRPr lang="de-DE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73" name="Legende mit Linie 1 72"/>
          <p:cNvSpPr/>
          <p:nvPr/>
        </p:nvSpPr>
        <p:spPr>
          <a:xfrm>
            <a:off x="2392384" y="1951447"/>
            <a:ext cx="2736235" cy="1535224"/>
          </a:xfrm>
          <a:prstGeom prst="borderCallout1">
            <a:avLst>
              <a:gd name="adj1" fmla="val 174458"/>
              <a:gd name="adj2" fmla="val 83846"/>
              <a:gd name="adj3" fmla="val 99320"/>
              <a:gd name="adj4" fmla="val 59809"/>
            </a:avLst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Die </a:t>
            </a:r>
            <a:r>
              <a:rPr lang="de-DE" sz="2400" dirty="0" err="1" smtClean="0">
                <a:solidFill>
                  <a:srgbClr val="FF0000"/>
                </a:solidFill>
              </a:rPr>
              <a:t>Portpins</a:t>
            </a:r>
            <a:r>
              <a:rPr lang="de-DE" sz="2400" dirty="0" smtClean="0">
                <a:solidFill>
                  <a:srgbClr val="FF0000"/>
                </a:solidFill>
              </a:rPr>
              <a:t> PB7..PB0 müssen mit Pulldown konfiguriert werden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74" name="Google Shape;3163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261883" y="4593803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Rechteck 74"/>
          <p:cNvSpPr/>
          <p:nvPr/>
        </p:nvSpPr>
        <p:spPr>
          <a:xfrm>
            <a:off x="8502759" y="3639234"/>
            <a:ext cx="1332981" cy="351035"/>
          </a:xfrm>
          <a:prstGeom prst="rect">
            <a:avLst/>
          </a:prstGeom>
          <a:noFill/>
          <a:ln w="4762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6" name="Textfeld 75"/>
          <p:cNvSpPr txBox="1"/>
          <p:nvPr/>
        </p:nvSpPr>
        <p:spPr>
          <a:xfrm>
            <a:off x="8525370" y="4060422"/>
            <a:ext cx="1246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>
                <a:solidFill>
                  <a:schemeClr val="accent5">
                    <a:lumMod val="75000"/>
                  </a:schemeClr>
                </a:solidFill>
              </a:rPr>
              <a:t>Pulldown</a:t>
            </a:r>
            <a:endParaRPr lang="de-DE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77" name="Rechteck 76"/>
          <p:cNvSpPr/>
          <p:nvPr/>
        </p:nvSpPr>
        <p:spPr>
          <a:xfrm>
            <a:off x="5793342" y="3641629"/>
            <a:ext cx="1332981" cy="351035"/>
          </a:xfrm>
          <a:prstGeom prst="rect">
            <a:avLst/>
          </a:prstGeom>
          <a:noFill/>
          <a:ln w="4762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8" name="Textfeld 77"/>
          <p:cNvSpPr txBox="1"/>
          <p:nvPr/>
        </p:nvSpPr>
        <p:spPr>
          <a:xfrm>
            <a:off x="5815953" y="4062817"/>
            <a:ext cx="1246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>
                <a:solidFill>
                  <a:schemeClr val="accent5">
                    <a:lumMod val="75000"/>
                  </a:schemeClr>
                </a:solidFill>
              </a:rPr>
              <a:t>Pulldown</a:t>
            </a:r>
            <a:endParaRPr lang="de-DE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79" name="Rechteck 78"/>
          <p:cNvSpPr/>
          <p:nvPr/>
        </p:nvSpPr>
        <p:spPr>
          <a:xfrm>
            <a:off x="4438458" y="3639234"/>
            <a:ext cx="1332981" cy="351035"/>
          </a:xfrm>
          <a:prstGeom prst="rect">
            <a:avLst/>
          </a:prstGeom>
          <a:noFill/>
          <a:ln w="4762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0" name="Textfeld 79"/>
          <p:cNvSpPr txBox="1"/>
          <p:nvPr/>
        </p:nvSpPr>
        <p:spPr>
          <a:xfrm>
            <a:off x="4461069" y="4060422"/>
            <a:ext cx="1246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>
                <a:solidFill>
                  <a:schemeClr val="accent5">
                    <a:lumMod val="75000"/>
                  </a:schemeClr>
                </a:solidFill>
              </a:rPr>
              <a:t>Pulldown</a:t>
            </a:r>
            <a:endParaRPr lang="de-DE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1" name="Rechteck 80"/>
          <p:cNvSpPr/>
          <p:nvPr/>
        </p:nvSpPr>
        <p:spPr>
          <a:xfrm>
            <a:off x="3114080" y="3652382"/>
            <a:ext cx="1332981" cy="351035"/>
          </a:xfrm>
          <a:prstGeom prst="rect">
            <a:avLst/>
          </a:prstGeom>
          <a:noFill/>
          <a:ln w="4762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2" name="Textfeld 81"/>
          <p:cNvSpPr txBox="1"/>
          <p:nvPr/>
        </p:nvSpPr>
        <p:spPr>
          <a:xfrm>
            <a:off x="3136691" y="4073570"/>
            <a:ext cx="1246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>
                <a:solidFill>
                  <a:schemeClr val="accent5">
                    <a:lumMod val="75000"/>
                  </a:schemeClr>
                </a:solidFill>
              </a:rPr>
              <a:t>Pulldown</a:t>
            </a:r>
            <a:endParaRPr lang="de-DE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3" name="Rechteck 82"/>
          <p:cNvSpPr/>
          <p:nvPr/>
        </p:nvSpPr>
        <p:spPr>
          <a:xfrm>
            <a:off x="1802403" y="3639234"/>
            <a:ext cx="1332981" cy="351035"/>
          </a:xfrm>
          <a:prstGeom prst="rect">
            <a:avLst/>
          </a:prstGeom>
          <a:noFill/>
          <a:ln w="4762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4" name="Textfeld 83"/>
          <p:cNvSpPr txBox="1"/>
          <p:nvPr/>
        </p:nvSpPr>
        <p:spPr>
          <a:xfrm>
            <a:off x="1825014" y="4060422"/>
            <a:ext cx="1246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>
                <a:solidFill>
                  <a:schemeClr val="accent5">
                    <a:lumMod val="75000"/>
                  </a:schemeClr>
                </a:solidFill>
              </a:rPr>
              <a:t>Pulldown</a:t>
            </a:r>
            <a:endParaRPr lang="de-DE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5" name="Rechteck 84"/>
          <p:cNvSpPr/>
          <p:nvPr/>
        </p:nvSpPr>
        <p:spPr>
          <a:xfrm>
            <a:off x="510670" y="3639701"/>
            <a:ext cx="1332981" cy="351035"/>
          </a:xfrm>
          <a:prstGeom prst="rect">
            <a:avLst/>
          </a:prstGeom>
          <a:noFill/>
          <a:ln w="4762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6" name="Textfeld 85"/>
          <p:cNvSpPr txBox="1"/>
          <p:nvPr/>
        </p:nvSpPr>
        <p:spPr>
          <a:xfrm>
            <a:off x="533281" y="4060889"/>
            <a:ext cx="1246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>
                <a:solidFill>
                  <a:schemeClr val="accent5">
                    <a:lumMod val="75000"/>
                  </a:schemeClr>
                </a:solidFill>
              </a:rPr>
              <a:t>Ausgang</a:t>
            </a:r>
            <a:endParaRPr lang="de-DE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5707792" y="4830184"/>
            <a:ext cx="54193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/>
              <a:t>ldr</a:t>
            </a:r>
            <a:r>
              <a:rPr lang="de-DE" sz="2400" dirty="0" smtClean="0"/>
              <a:t> 	R0,=GPIOB</a:t>
            </a:r>
          </a:p>
          <a:p>
            <a:r>
              <a:rPr lang="de-DE" sz="2400" dirty="0" err="1" smtClean="0"/>
              <a:t>mov</a:t>
            </a:r>
            <a:r>
              <a:rPr lang="de-DE" sz="2400" dirty="0" smtClean="0"/>
              <a:t> 	R1,0b1010101010101010</a:t>
            </a:r>
          </a:p>
          <a:p>
            <a:r>
              <a:rPr lang="de-DE" sz="2400" dirty="0" err="1" smtClean="0"/>
              <a:t>str</a:t>
            </a:r>
            <a:r>
              <a:rPr lang="de-DE" sz="2400" dirty="0" smtClean="0"/>
              <a:t> 	R1,[R0,PUPDR]</a:t>
            </a:r>
            <a:endParaRPr lang="de-DE" dirty="0"/>
          </a:p>
        </p:txBody>
      </p:sp>
      <p:sp>
        <p:nvSpPr>
          <p:cNvPr id="66" name="Textfeld 65"/>
          <p:cNvSpPr txBox="1"/>
          <p:nvPr/>
        </p:nvSpPr>
        <p:spPr>
          <a:xfrm>
            <a:off x="333828" y="1204685"/>
            <a:ext cx="65257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smtClean="0"/>
              <a:t>3. Pullup oder Pulldown oder kein Pull</a:t>
            </a:r>
            <a:endParaRPr lang="de-DE" sz="3200" dirty="0"/>
          </a:p>
        </p:txBody>
      </p:sp>
      <p:graphicFrame>
        <p:nvGraphicFramePr>
          <p:cNvPr id="67" name="Tabelle 6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2535210"/>
              </p:ext>
            </p:extLst>
          </p:nvPr>
        </p:nvGraphicFramePr>
        <p:xfrm>
          <a:off x="535789" y="4378696"/>
          <a:ext cx="3328640" cy="1989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0164"/>
                <a:gridCol w="1051418"/>
                <a:gridCol w="947058"/>
              </a:tblGrid>
              <a:tr h="397943">
                <a:tc>
                  <a:txBody>
                    <a:bodyPr/>
                    <a:lstStyle/>
                    <a:p>
                      <a:pPr algn="ctr"/>
                      <a:r>
                        <a:rPr lang="de-DE" dirty="0" err="1" smtClean="0">
                          <a:solidFill>
                            <a:schemeClr val="tx1"/>
                          </a:solidFill>
                        </a:rPr>
                        <a:t>PUPDRx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   [ 1 :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  0]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7943"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Kein Pull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7943"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Pullup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7943"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Pulldown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7943"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Reserviert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51" name="Audio 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233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8819"/>
    </mc:Choice>
    <mc:Fallback xmlns="">
      <p:transition spd="slow" advTm="1288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367620"/>
            <a:ext cx="3164114" cy="53226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Ports konfigurieren</a:t>
            </a:r>
            <a:endParaRPr lang="de-DE" sz="2400" dirty="0"/>
          </a:p>
        </p:txBody>
      </p:sp>
      <p:sp>
        <p:nvSpPr>
          <p:cNvPr id="6" name="Legende mit Linie 1 5"/>
          <p:cNvSpPr/>
          <p:nvPr/>
        </p:nvSpPr>
        <p:spPr>
          <a:xfrm>
            <a:off x="781298" y="1603104"/>
            <a:ext cx="2736235" cy="1535224"/>
          </a:xfrm>
          <a:prstGeom prst="borderCallout1">
            <a:avLst>
              <a:gd name="adj1" fmla="val 126242"/>
              <a:gd name="adj2" fmla="val 98487"/>
              <a:gd name="adj3" fmla="val 98752"/>
              <a:gd name="adj4" fmla="val 77950"/>
            </a:avLst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Damit ist die </a:t>
            </a:r>
            <a:r>
              <a:rPr lang="de-DE" sz="2400" dirty="0" err="1" smtClean="0">
                <a:solidFill>
                  <a:srgbClr val="FF0000"/>
                </a:solidFill>
              </a:rPr>
              <a:t>Initalisierung</a:t>
            </a:r>
            <a:r>
              <a:rPr lang="de-DE" sz="2400" dirty="0" smtClean="0">
                <a:solidFill>
                  <a:srgbClr val="FF0000"/>
                </a:solidFill>
              </a:rPr>
              <a:t> der </a:t>
            </a:r>
            <a:r>
              <a:rPr lang="de-DE" sz="2400" dirty="0" err="1" smtClean="0">
                <a:solidFill>
                  <a:srgbClr val="FF0000"/>
                </a:solidFill>
              </a:rPr>
              <a:t>Portpins</a:t>
            </a:r>
            <a:r>
              <a:rPr lang="de-DE" sz="2400" dirty="0" smtClean="0">
                <a:solidFill>
                  <a:srgbClr val="FF0000"/>
                </a:solidFill>
              </a:rPr>
              <a:t> abgeschlossen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7" name="Google Shape;3163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254221" y="3574902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Vertikaler Bildlauf 8"/>
          <p:cNvSpPr/>
          <p:nvPr/>
        </p:nvSpPr>
        <p:spPr>
          <a:xfrm>
            <a:off x="4502333" y="162923"/>
            <a:ext cx="5721530" cy="6577511"/>
          </a:xfrm>
          <a:prstGeom prst="verticalScroll">
            <a:avLst>
              <a:gd name="adj" fmla="val 8457"/>
            </a:avLst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 b="1" dirty="0" err="1">
                <a:solidFill>
                  <a:schemeClr val="accent2">
                    <a:lumMod val="50000"/>
                  </a:schemeClr>
                </a:solidFill>
              </a:rPr>
              <a:t>main</a:t>
            </a:r>
            <a:r>
              <a:rPr lang="de-DE" sz="2400" b="1" dirty="0">
                <a:solidFill>
                  <a:schemeClr val="accent2">
                    <a:lumMod val="50000"/>
                  </a:schemeClr>
                </a:solidFill>
              </a:rPr>
              <a:t>:</a:t>
            </a:r>
          </a:p>
          <a:p>
            <a:r>
              <a:rPr lang="de-DE" sz="2400" dirty="0" err="1">
                <a:solidFill>
                  <a:schemeClr val="accent2">
                    <a:lumMod val="50000"/>
                  </a:schemeClr>
                </a:solidFill>
              </a:rPr>
              <a:t>ldr</a:t>
            </a:r>
            <a:r>
              <a:rPr lang="de-DE" sz="24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</a:rPr>
              <a:t>	R0</a:t>
            </a:r>
            <a:r>
              <a:rPr lang="de-DE" sz="2400" dirty="0">
                <a:solidFill>
                  <a:schemeClr val="accent2">
                    <a:lumMod val="50000"/>
                  </a:schemeClr>
                </a:solidFill>
              </a:rPr>
              <a:t>,=</a:t>
            </a:r>
            <a:r>
              <a:rPr lang="de-DE" sz="2400" dirty="0" err="1">
                <a:solidFill>
                  <a:schemeClr val="accent2">
                    <a:lumMod val="50000"/>
                  </a:schemeClr>
                </a:solidFill>
              </a:rPr>
              <a:t>rcc</a:t>
            </a:r>
            <a:endParaRPr lang="de-DE" sz="24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de-DE" sz="2400" dirty="0" err="1">
                <a:solidFill>
                  <a:schemeClr val="accent2">
                    <a:lumMod val="50000"/>
                  </a:schemeClr>
                </a:solidFill>
              </a:rPr>
              <a:t>ldr</a:t>
            </a:r>
            <a:r>
              <a:rPr lang="de-DE" sz="24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</a:rPr>
              <a:t>	R1</a:t>
            </a:r>
            <a:r>
              <a:rPr lang="de-DE" sz="2400" dirty="0">
                <a:solidFill>
                  <a:schemeClr val="accent2">
                    <a:lumMod val="50000"/>
                  </a:schemeClr>
                </a:solidFill>
              </a:rPr>
              <a:t>,[R0,RCC_AHBENR]</a:t>
            </a:r>
          </a:p>
          <a:p>
            <a:r>
              <a:rPr lang="de-DE" sz="2400" dirty="0" err="1">
                <a:solidFill>
                  <a:schemeClr val="accent2">
                    <a:lumMod val="50000"/>
                  </a:schemeClr>
                </a:solidFill>
              </a:rPr>
              <a:t>orr</a:t>
            </a:r>
            <a:r>
              <a:rPr lang="de-DE" sz="24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</a:rPr>
              <a:t>	R1,Bit2+Bit1+Bit0</a:t>
            </a:r>
            <a:endParaRPr lang="de-DE" sz="24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de-DE" sz="2400" dirty="0" err="1">
                <a:solidFill>
                  <a:schemeClr val="accent2">
                    <a:lumMod val="50000"/>
                  </a:schemeClr>
                </a:solidFill>
              </a:rPr>
              <a:t>str</a:t>
            </a:r>
            <a:r>
              <a:rPr lang="de-DE" sz="24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</a:rPr>
              <a:t>	R1</a:t>
            </a:r>
            <a:r>
              <a:rPr lang="de-DE" sz="2400" dirty="0">
                <a:solidFill>
                  <a:schemeClr val="accent2">
                    <a:lumMod val="50000"/>
                  </a:schemeClr>
                </a:solidFill>
              </a:rPr>
              <a:t>,[R0,RCC_AHBENR]</a:t>
            </a:r>
          </a:p>
          <a:p>
            <a:endParaRPr lang="de-DE" sz="24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de-DE" sz="2400" dirty="0" err="1">
                <a:solidFill>
                  <a:schemeClr val="accent2">
                    <a:lumMod val="50000"/>
                  </a:schemeClr>
                </a:solidFill>
              </a:rPr>
              <a:t>ldr</a:t>
            </a:r>
            <a:r>
              <a:rPr lang="de-DE" sz="24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</a:rPr>
              <a:t>	R0</a:t>
            </a:r>
            <a:r>
              <a:rPr lang="de-DE" sz="2400" dirty="0">
                <a:solidFill>
                  <a:schemeClr val="accent2">
                    <a:lumMod val="50000"/>
                  </a:schemeClr>
                </a:solidFill>
              </a:rPr>
              <a:t>,=GPIOB</a:t>
            </a:r>
          </a:p>
          <a:p>
            <a:r>
              <a:rPr lang="de-DE" sz="2400" dirty="0" err="1" smtClean="0">
                <a:solidFill>
                  <a:schemeClr val="accent2">
                    <a:lumMod val="50000"/>
                  </a:schemeClr>
                </a:solidFill>
              </a:rPr>
              <a:t>mov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</a:rPr>
              <a:t>	R2,0</a:t>
            </a:r>
            <a:endParaRPr lang="de-DE" sz="24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de-DE" sz="2400" dirty="0" err="1">
                <a:solidFill>
                  <a:schemeClr val="accent2">
                    <a:lumMod val="50000"/>
                  </a:schemeClr>
                </a:solidFill>
              </a:rPr>
              <a:t>strh</a:t>
            </a:r>
            <a:r>
              <a:rPr lang="de-DE" sz="24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</a:rPr>
              <a:t>	R2</a:t>
            </a:r>
            <a:r>
              <a:rPr lang="de-DE" sz="2400" dirty="0">
                <a:solidFill>
                  <a:schemeClr val="accent2">
                    <a:lumMod val="50000"/>
                  </a:schemeClr>
                </a:solidFill>
              </a:rPr>
              <a:t>,[R0,MODER]</a:t>
            </a:r>
          </a:p>
          <a:p>
            <a:r>
              <a:rPr lang="de-DE" sz="2400" dirty="0" err="1" smtClean="0">
                <a:solidFill>
                  <a:schemeClr val="accent2">
                    <a:lumMod val="50000"/>
                  </a:schemeClr>
                </a:solidFill>
              </a:rPr>
              <a:t>mov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</a:rPr>
              <a:t>	R1,0b1010101010101010</a:t>
            </a:r>
            <a:endParaRPr lang="de-DE" sz="24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de-DE" sz="2400" dirty="0" err="1">
                <a:solidFill>
                  <a:schemeClr val="accent2">
                    <a:lumMod val="50000"/>
                  </a:schemeClr>
                </a:solidFill>
              </a:rPr>
              <a:t>strh</a:t>
            </a:r>
            <a:r>
              <a:rPr lang="de-DE" sz="24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</a:rPr>
              <a:t>	R1</a:t>
            </a:r>
            <a:r>
              <a:rPr lang="de-DE" sz="2400" dirty="0">
                <a:solidFill>
                  <a:schemeClr val="accent2">
                    <a:lumMod val="50000"/>
                  </a:schemeClr>
                </a:solidFill>
              </a:rPr>
              <a:t>,[R0,PUPDR]</a:t>
            </a:r>
          </a:p>
          <a:p>
            <a:endParaRPr lang="de-DE" sz="24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de-DE" sz="2400" dirty="0" err="1">
                <a:solidFill>
                  <a:schemeClr val="accent2">
                    <a:lumMod val="50000"/>
                  </a:schemeClr>
                </a:solidFill>
              </a:rPr>
              <a:t>ldr</a:t>
            </a:r>
            <a:r>
              <a:rPr lang="de-DE" sz="24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</a:rPr>
              <a:t>	R1</a:t>
            </a:r>
            <a:r>
              <a:rPr lang="de-DE" sz="2400" dirty="0">
                <a:solidFill>
                  <a:schemeClr val="accent2">
                    <a:lumMod val="50000"/>
                  </a:schemeClr>
                </a:solidFill>
              </a:rPr>
              <a:t>,=GPIOC</a:t>
            </a:r>
          </a:p>
          <a:p>
            <a:r>
              <a:rPr lang="de-DE" sz="2400" dirty="0" err="1" smtClean="0">
                <a:solidFill>
                  <a:schemeClr val="accent2">
                    <a:lumMod val="50000"/>
                  </a:schemeClr>
                </a:solidFill>
              </a:rPr>
              <a:t>mov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</a:rPr>
              <a:t>	R2,0b0101010101010101</a:t>
            </a:r>
            <a:endParaRPr lang="de-DE" sz="24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de-DE" sz="2400" dirty="0" err="1">
                <a:solidFill>
                  <a:schemeClr val="accent2">
                    <a:lumMod val="50000"/>
                  </a:schemeClr>
                </a:solidFill>
              </a:rPr>
              <a:t>strh</a:t>
            </a:r>
            <a:r>
              <a:rPr lang="de-DE" sz="24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</a:rPr>
              <a:t>	R2</a:t>
            </a:r>
            <a:r>
              <a:rPr lang="de-DE" sz="2400" dirty="0">
                <a:solidFill>
                  <a:schemeClr val="accent2">
                    <a:lumMod val="50000"/>
                  </a:schemeClr>
                </a:solidFill>
              </a:rPr>
              <a:t>,[R1,MODER]</a:t>
            </a:r>
          </a:p>
        </p:txBody>
      </p:sp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039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29"/>
    </mc:Choice>
    <mc:Fallback xmlns="">
      <p:transition spd="slow" advTm="115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367620"/>
            <a:ext cx="3164114" cy="53226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Ports konfigurieren</a:t>
            </a:r>
            <a:endParaRPr lang="de-DE" sz="2400" dirty="0"/>
          </a:p>
        </p:txBody>
      </p:sp>
      <p:sp>
        <p:nvSpPr>
          <p:cNvPr id="6" name="Legende mit Linie 1 5"/>
          <p:cNvSpPr/>
          <p:nvPr/>
        </p:nvSpPr>
        <p:spPr>
          <a:xfrm>
            <a:off x="314785" y="3048726"/>
            <a:ext cx="2736235" cy="1535224"/>
          </a:xfrm>
          <a:prstGeom prst="borderCallout1">
            <a:avLst>
              <a:gd name="adj1" fmla="val -19542"/>
              <a:gd name="adj2" fmla="val 116628"/>
              <a:gd name="adj3" fmla="val -1084"/>
              <a:gd name="adj4" fmla="val 98956"/>
            </a:avLst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Takt einschalten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7" name="Google Shape;3163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323889" y="1136502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Vertikaler Bildlauf 7"/>
          <p:cNvSpPr/>
          <p:nvPr/>
        </p:nvSpPr>
        <p:spPr>
          <a:xfrm>
            <a:off x="4502333" y="162923"/>
            <a:ext cx="5721530" cy="6577511"/>
          </a:xfrm>
          <a:prstGeom prst="verticalScroll">
            <a:avLst>
              <a:gd name="adj" fmla="val 8457"/>
            </a:avLst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 b="1" dirty="0" err="1">
                <a:solidFill>
                  <a:schemeClr val="accent2">
                    <a:lumMod val="50000"/>
                  </a:schemeClr>
                </a:solidFill>
              </a:rPr>
              <a:t>main</a:t>
            </a:r>
            <a:r>
              <a:rPr lang="de-DE" sz="2400" b="1" dirty="0">
                <a:solidFill>
                  <a:schemeClr val="accent2">
                    <a:lumMod val="50000"/>
                  </a:schemeClr>
                </a:solidFill>
              </a:rPr>
              <a:t>:</a:t>
            </a:r>
          </a:p>
          <a:p>
            <a:r>
              <a:rPr lang="de-DE" sz="2400" dirty="0" err="1">
                <a:solidFill>
                  <a:srgbClr val="7030A0"/>
                </a:solidFill>
              </a:rPr>
              <a:t>ldr</a:t>
            </a:r>
            <a:r>
              <a:rPr lang="de-DE" sz="2400" dirty="0">
                <a:solidFill>
                  <a:srgbClr val="7030A0"/>
                </a:solidFill>
              </a:rPr>
              <a:t> </a:t>
            </a:r>
            <a:r>
              <a:rPr lang="de-DE" sz="2400" dirty="0" smtClean="0">
                <a:solidFill>
                  <a:srgbClr val="7030A0"/>
                </a:solidFill>
              </a:rPr>
              <a:t>	R0</a:t>
            </a:r>
            <a:r>
              <a:rPr lang="de-DE" sz="2400" dirty="0">
                <a:solidFill>
                  <a:srgbClr val="7030A0"/>
                </a:solidFill>
              </a:rPr>
              <a:t>,=</a:t>
            </a:r>
            <a:r>
              <a:rPr lang="de-DE" sz="2400" dirty="0" err="1">
                <a:solidFill>
                  <a:srgbClr val="7030A0"/>
                </a:solidFill>
              </a:rPr>
              <a:t>rcc</a:t>
            </a:r>
            <a:endParaRPr lang="de-DE" sz="2400" dirty="0">
              <a:solidFill>
                <a:srgbClr val="7030A0"/>
              </a:solidFill>
            </a:endParaRPr>
          </a:p>
          <a:p>
            <a:r>
              <a:rPr lang="de-DE" sz="2400" dirty="0" err="1">
                <a:solidFill>
                  <a:srgbClr val="7030A0"/>
                </a:solidFill>
              </a:rPr>
              <a:t>ldr</a:t>
            </a:r>
            <a:r>
              <a:rPr lang="de-DE" sz="2400" dirty="0">
                <a:solidFill>
                  <a:srgbClr val="7030A0"/>
                </a:solidFill>
              </a:rPr>
              <a:t> </a:t>
            </a:r>
            <a:r>
              <a:rPr lang="de-DE" sz="2400" dirty="0" smtClean="0">
                <a:solidFill>
                  <a:srgbClr val="7030A0"/>
                </a:solidFill>
              </a:rPr>
              <a:t>	R1</a:t>
            </a:r>
            <a:r>
              <a:rPr lang="de-DE" sz="2400" dirty="0">
                <a:solidFill>
                  <a:srgbClr val="7030A0"/>
                </a:solidFill>
              </a:rPr>
              <a:t>,[R0,RCC_AHBENR]</a:t>
            </a:r>
          </a:p>
          <a:p>
            <a:r>
              <a:rPr lang="de-DE" sz="2400" dirty="0" err="1">
                <a:solidFill>
                  <a:srgbClr val="7030A0"/>
                </a:solidFill>
              </a:rPr>
              <a:t>orr</a:t>
            </a:r>
            <a:r>
              <a:rPr lang="de-DE" sz="2400" dirty="0">
                <a:solidFill>
                  <a:srgbClr val="7030A0"/>
                </a:solidFill>
              </a:rPr>
              <a:t> </a:t>
            </a:r>
            <a:r>
              <a:rPr lang="de-DE" sz="2400" dirty="0" smtClean="0">
                <a:solidFill>
                  <a:srgbClr val="7030A0"/>
                </a:solidFill>
              </a:rPr>
              <a:t>	R1,Bit2+Bit1+Bit0</a:t>
            </a:r>
            <a:endParaRPr lang="de-DE" sz="2400" dirty="0">
              <a:solidFill>
                <a:srgbClr val="7030A0"/>
              </a:solidFill>
            </a:endParaRPr>
          </a:p>
          <a:p>
            <a:r>
              <a:rPr lang="de-DE" sz="2400" dirty="0" err="1">
                <a:solidFill>
                  <a:srgbClr val="7030A0"/>
                </a:solidFill>
              </a:rPr>
              <a:t>str</a:t>
            </a:r>
            <a:r>
              <a:rPr lang="de-DE" sz="2400" dirty="0">
                <a:solidFill>
                  <a:srgbClr val="7030A0"/>
                </a:solidFill>
              </a:rPr>
              <a:t> </a:t>
            </a:r>
            <a:r>
              <a:rPr lang="de-DE" sz="2400" dirty="0" smtClean="0">
                <a:solidFill>
                  <a:srgbClr val="7030A0"/>
                </a:solidFill>
              </a:rPr>
              <a:t>	R1</a:t>
            </a:r>
            <a:r>
              <a:rPr lang="de-DE" sz="2400" dirty="0">
                <a:solidFill>
                  <a:srgbClr val="7030A0"/>
                </a:solidFill>
              </a:rPr>
              <a:t>,[R0,RCC_AHBENR]</a:t>
            </a:r>
          </a:p>
          <a:p>
            <a:endParaRPr lang="de-DE" sz="24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de-DE" sz="2400" dirty="0" err="1">
                <a:solidFill>
                  <a:schemeClr val="accent2">
                    <a:lumMod val="50000"/>
                  </a:schemeClr>
                </a:solidFill>
              </a:rPr>
              <a:t>ldr</a:t>
            </a:r>
            <a:r>
              <a:rPr lang="de-DE" sz="24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</a:rPr>
              <a:t>	R0</a:t>
            </a:r>
            <a:r>
              <a:rPr lang="de-DE" sz="2400" dirty="0">
                <a:solidFill>
                  <a:schemeClr val="accent2">
                    <a:lumMod val="50000"/>
                  </a:schemeClr>
                </a:solidFill>
              </a:rPr>
              <a:t>,=GPIOB</a:t>
            </a:r>
          </a:p>
          <a:p>
            <a:r>
              <a:rPr lang="de-DE" sz="2400" dirty="0" err="1" smtClean="0">
                <a:solidFill>
                  <a:schemeClr val="accent2">
                    <a:lumMod val="50000"/>
                  </a:schemeClr>
                </a:solidFill>
              </a:rPr>
              <a:t>mov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</a:rPr>
              <a:t>	R2,0</a:t>
            </a:r>
            <a:endParaRPr lang="de-DE" sz="24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de-DE" sz="2400" dirty="0" err="1">
                <a:solidFill>
                  <a:schemeClr val="accent2">
                    <a:lumMod val="50000"/>
                  </a:schemeClr>
                </a:solidFill>
              </a:rPr>
              <a:t>strh</a:t>
            </a:r>
            <a:r>
              <a:rPr lang="de-DE" sz="24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</a:rPr>
              <a:t>	R2</a:t>
            </a:r>
            <a:r>
              <a:rPr lang="de-DE" sz="2400" dirty="0">
                <a:solidFill>
                  <a:schemeClr val="accent2">
                    <a:lumMod val="50000"/>
                  </a:schemeClr>
                </a:solidFill>
              </a:rPr>
              <a:t>,[R0,MODER]</a:t>
            </a:r>
          </a:p>
          <a:p>
            <a:r>
              <a:rPr lang="de-DE" sz="2400" dirty="0" err="1" smtClean="0">
                <a:solidFill>
                  <a:schemeClr val="accent2">
                    <a:lumMod val="50000"/>
                  </a:schemeClr>
                </a:solidFill>
              </a:rPr>
              <a:t>mov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</a:rPr>
              <a:t>	R1,0b1010101010101010</a:t>
            </a:r>
            <a:endParaRPr lang="de-DE" sz="24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de-DE" sz="2400" dirty="0" err="1">
                <a:solidFill>
                  <a:schemeClr val="accent2">
                    <a:lumMod val="50000"/>
                  </a:schemeClr>
                </a:solidFill>
              </a:rPr>
              <a:t>strh</a:t>
            </a:r>
            <a:r>
              <a:rPr lang="de-DE" sz="24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</a:rPr>
              <a:t>	R1</a:t>
            </a:r>
            <a:r>
              <a:rPr lang="de-DE" sz="2400" dirty="0">
                <a:solidFill>
                  <a:schemeClr val="accent2">
                    <a:lumMod val="50000"/>
                  </a:schemeClr>
                </a:solidFill>
              </a:rPr>
              <a:t>,[R0,PUPDR]</a:t>
            </a:r>
          </a:p>
          <a:p>
            <a:endParaRPr lang="de-DE" sz="24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de-DE" sz="2400" dirty="0" err="1" smtClean="0">
                <a:solidFill>
                  <a:schemeClr val="accent2">
                    <a:lumMod val="50000"/>
                  </a:schemeClr>
                </a:solidFill>
              </a:rPr>
              <a:t>ldr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</a:rPr>
              <a:t>	R1</a:t>
            </a:r>
            <a:r>
              <a:rPr lang="de-DE" sz="2400" dirty="0">
                <a:solidFill>
                  <a:schemeClr val="accent2">
                    <a:lumMod val="50000"/>
                  </a:schemeClr>
                </a:solidFill>
              </a:rPr>
              <a:t>,=GPIOC</a:t>
            </a:r>
          </a:p>
          <a:p>
            <a:r>
              <a:rPr lang="de-DE" sz="2400" dirty="0" err="1" smtClean="0">
                <a:solidFill>
                  <a:schemeClr val="accent2">
                    <a:lumMod val="50000"/>
                  </a:schemeClr>
                </a:solidFill>
              </a:rPr>
              <a:t>mov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</a:rPr>
              <a:t>	R2,0b0101010101010101</a:t>
            </a:r>
            <a:endParaRPr lang="de-DE" sz="24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de-DE" sz="2400" dirty="0" err="1">
                <a:solidFill>
                  <a:schemeClr val="accent2">
                    <a:lumMod val="50000"/>
                  </a:schemeClr>
                </a:solidFill>
              </a:rPr>
              <a:t>strh</a:t>
            </a:r>
            <a:r>
              <a:rPr lang="de-DE" sz="24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</a:rPr>
              <a:t>	R2</a:t>
            </a:r>
            <a:r>
              <a:rPr lang="de-DE" sz="2400" dirty="0">
                <a:solidFill>
                  <a:schemeClr val="accent2">
                    <a:lumMod val="50000"/>
                  </a:schemeClr>
                </a:solidFill>
              </a:rPr>
              <a:t>,[R1,MODER]</a:t>
            </a:r>
          </a:p>
        </p:txBody>
      </p: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692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825"/>
    </mc:Choice>
    <mc:Fallback xmlns="">
      <p:transition spd="slow" advTm="208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367620"/>
            <a:ext cx="3164114" cy="53226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Ports konfigurieren</a:t>
            </a:r>
            <a:endParaRPr lang="de-DE" sz="2400" dirty="0"/>
          </a:p>
        </p:txBody>
      </p:sp>
      <p:sp>
        <p:nvSpPr>
          <p:cNvPr id="6" name="Legende mit Linie 1 5"/>
          <p:cNvSpPr/>
          <p:nvPr/>
        </p:nvSpPr>
        <p:spPr>
          <a:xfrm>
            <a:off x="314785" y="3048726"/>
            <a:ext cx="2736235" cy="2498634"/>
          </a:xfrm>
          <a:prstGeom prst="borderCallout1">
            <a:avLst>
              <a:gd name="adj1" fmla="val 15628"/>
              <a:gd name="adj2" fmla="val 115673"/>
              <a:gd name="adj3" fmla="val 16691"/>
              <a:gd name="adj4" fmla="val 100547"/>
            </a:avLst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GPIOB </a:t>
            </a:r>
            <a:r>
              <a:rPr lang="de-DE" sz="2400" dirty="0" err="1" smtClean="0">
                <a:solidFill>
                  <a:srgbClr val="FF0000"/>
                </a:solidFill>
              </a:rPr>
              <a:t>Portpins</a:t>
            </a:r>
            <a:r>
              <a:rPr lang="de-DE" sz="2400" dirty="0" smtClean="0">
                <a:solidFill>
                  <a:srgbClr val="FF0000"/>
                </a:solidFill>
              </a:rPr>
              <a:t> als Eingänge einstellen</a:t>
            </a:r>
          </a:p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 und</a:t>
            </a:r>
          </a:p>
          <a:p>
            <a:pPr algn="ctr"/>
            <a:r>
              <a:rPr lang="de-DE" sz="2400" dirty="0" err="1" smtClean="0">
                <a:solidFill>
                  <a:srgbClr val="FF0000"/>
                </a:solidFill>
              </a:rPr>
              <a:t>Pulldowns</a:t>
            </a:r>
            <a:r>
              <a:rPr lang="de-DE" sz="2400" smtClean="0">
                <a:solidFill>
                  <a:srgbClr val="FF0000"/>
                </a:solidFill>
              </a:rPr>
              <a:t> einschalten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pic>
        <p:nvPicPr>
          <p:cNvPr id="7" name="Google Shape;3163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376141" y="2809342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Vertikaler Bildlauf 7"/>
          <p:cNvSpPr/>
          <p:nvPr/>
        </p:nvSpPr>
        <p:spPr>
          <a:xfrm>
            <a:off x="4502333" y="162923"/>
            <a:ext cx="5721530" cy="6577511"/>
          </a:xfrm>
          <a:prstGeom prst="verticalScroll">
            <a:avLst>
              <a:gd name="adj" fmla="val 8457"/>
            </a:avLst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 b="1" dirty="0" err="1">
                <a:solidFill>
                  <a:schemeClr val="accent2">
                    <a:lumMod val="50000"/>
                  </a:schemeClr>
                </a:solidFill>
              </a:rPr>
              <a:t>main</a:t>
            </a:r>
            <a:r>
              <a:rPr lang="de-DE" sz="2400" b="1" dirty="0">
                <a:solidFill>
                  <a:schemeClr val="accent2">
                    <a:lumMod val="50000"/>
                  </a:schemeClr>
                </a:solidFill>
              </a:rPr>
              <a:t>:</a:t>
            </a:r>
          </a:p>
          <a:p>
            <a:r>
              <a:rPr lang="de-DE" sz="2400" dirty="0" err="1">
                <a:solidFill>
                  <a:schemeClr val="accent2">
                    <a:lumMod val="50000"/>
                  </a:schemeClr>
                </a:solidFill>
              </a:rPr>
              <a:t>ldr</a:t>
            </a:r>
            <a:r>
              <a:rPr lang="de-DE" sz="24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</a:rPr>
              <a:t>	R0</a:t>
            </a:r>
            <a:r>
              <a:rPr lang="de-DE" sz="2400" dirty="0">
                <a:solidFill>
                  <a:schemeClr val="accent2">
                    <a:lumMod val="50000"/>
                  </a:schemeClr>
                </a:solidFill>
              </a:rPr>
              <a:t>,=</a:t>
            </a:r>
            <a:r>
              <a:rPr lang="de-DE" sz="2400" dirty="0" err="1">
                <a:solidFill>
                  <a:schemeClr val="accent2">
                    <a:lumMod val="50000"/>
                  </a:schemeClr>
                </a:solidFill>
              </a:rPr>
              <a:t>rcc</a:t>
            </a:r>
            <a:endParaRPr lang="de-DE" sz="24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de-DE" sz="2400" dirty="0" err="1">
                <a:solidFill>
                  <a:schemeClr val="accent2">
                    <a:lumMod val="50000"/>
                  </a:schemeClr>
                </a:solidFill>
              </a:rPr>
              <a:t>ldr</a:t>
            </a:r>
            <a:r>
              <a:rPr lang="de-DE" sz="24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</a:rPr>
              <a:t>	R1</a:t>
            </a:r>
            <a:r>
              <a:rPr lang="de-DE" sz="2400" dirty="0">
                <a:solidFill>
                  <a:schemeClr val="accent2">
                    <a:lumMod val="50000"/>
                  </a:schemeClr>
                </a:solidFill>
              </a:rPr>
              <a:t>,[R0,RCC_AHBENR]</a:t>
            </a:r>
          </a:p>
          <a:p>
            <a:r>
              <a:rPr lang="de-DE" sz="2400" dirty="0" err="1">
                <a:solidFill>
                  <a:schemeClr val="accent2">
                    <a:lumMod val="50000"/>
                  </a:schemeClr>
                </a:solidFill>
              </a:rPr>
              <a:t>orr</a:t>
            </a:r>
            <a:r>
              <a:rPr lang="de-DE" sz="24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</a:rPr>
              <a:t>	R1,Bit2+Bit1+Bit0</a:t>
            </a:r>
            <a:endParaRPr lang="de-DE" sz="24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de-DE" sz="2400" dirty="0" err="1">
                <a:solidFill>
                  <a:schemeClr val="accent2">
                    <a:lumMod val="50000"/>
                  </a:schemeClr>
                </a:solidFill>
              </a:rPr>
              <a:t>str</a:t>
            </a:r>
            <a:r>
              <a:rPr lang="de-DE" sz="24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</a:rPr>
              <a:t>	R1</a:t>
            </a:r>
            <a:r>
              <a:rPr lang="de-DE" sz="2400" dirty="0">
                <a:solidFill>
                  <a:schemeClr val="accent2">
                    <a:lumMod val="50000"/>
                  </a:schemeClr>
                </a:solidFill>
              </a:rPr>
              <a:t>,[R0,RCC_AHBENR]</a:t>
            </a:r>
          </a:p>
          <a:p>
            <a:endParaRPr lang="de-DE" sz="24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de-DE" sz="2400" dirty="0" err="1">
                <a:solidFill>
                  <a:srgbClr val="7030A0"/>
                </a:solidFill>
              </a:rPr>
              <a:t>ldr</a:t>
            </a:r>
            <a:r>
              <a:rPr lang="de-DE" sz="2400" dirty="0">
                <a:solidFill>
                  <a:srgbClr val="7030A0"/>
                </a:solidFill>
              </a:rPr>
              <a:t> </a:t>
            </a:r>
            <a:r>
              <a:rPr lang="de-DE" sz="2400" dirty="0" smtClean="0">
                <a:solidFill>
                  <a:srgbClr val="7030A0"/>
                </a:solidFill>
              </a:rPr>
              <a:t>	R0</a:t>
            </a:r>
            <a:r>
              <a:rPr lang="de-DE" sz="2400" dirty="0">
                <a:solidFill>
                  <a:srgbClr val="7030A0"/>
                </a:solidFill>
              </a:rPr>
              <a:t>,=GPIOB</a:t>
            </a:r>
          </a:p>
          <a:p>
            <a:r>
              <a:rPr lang="de-DE" sz="2400" dirty="0" err="1" smtClean="0">
                <a:solidFill>
                  <a:srgbClr val="7030A0"/>
                </a:solidFill>
              </a:rPr>
              <a:t>mov</a:t>
            </a:r>
            <a:r>
              <a:rPr lang="de-DE" sz="2400" dirty="0" smtClean="0">
                <a:solidFill>
                  <a:srgbClr val="7030A0"/>
                </a:solidFill>
              </a:rPr>
              <a:t>	R2,0</a:t>
            </a:r>
            <a:endParaRPr lang="de-DE" sz="2400" dirty="0">
              <a:solidFill>
                <a:srgbClr val="7030A0"/>
              </a:solidFill>
            </a:endParaRPr>
          </a:p>
          <a:p>
            <a:r>
              <a:rPr lang="de-DE" sz="2400" dirty="0" err="1">
                <a:solidFill>
                  <a:srgbClr val="7030A0"/>
                </a:solidFill>
              </a:rPr>
              <a:t>strh</a:t>
            </a:r>
            <a:r>
              <a:rPr lang="de-DE" sz="2400" dirty="0">
                <a:solidFill>
                  <a:srgbClr val="7030A0"/>
                </a:solidFill>
              </a:rPr>
              <a:t> </a:t>
            </a:r>
            <a:r>
              <a:rPr lang="de-DE" sz="2400" dirty="0" smtClean="0">
                <a:solidFill>
                  <a:srgbClr val="7030A0"/>
                </a:solidFill>
              </a:rPr>
              <a:t>	R2</a:t>
            </a:r>
            <a:r>
              <a:rPr lang="de-DE" sz="2400" dirty="0">
                <a:solidFill>
                  <a:srgbClr val="7030A0"/>
                </a:solidFill>
              </a:rPr>
              <a:t>,[R0,MODER]</a:t>
            </a:r>
          </a:p>
          <a:p>
            <a:r>
              <a:rPr lang="de-DE" sz="2400" dirty="0" err="1" smtClean="0">
                <a:solidFill>
                  <a:srgbClr val="7030A0"/>
                </a:solidFill>
              </a:rPr>
              <a:t>mov</a:t>
            </a:r>
            <a:r>
              <a:rPr lang="de-DE" sz="2400" dirty="0" smtClean="0">
                <a:solidFill>
                  <a:srgbClr val="7030A0"/>
                </a:solidFill>
              </a:rPr>
              <a:t>	R1,0b1010101010101010</a:t>
            </a:r>
            <a:endParaRPr lang="de-DE" sz="2400" dirty="0">
              <a:solidFill>
                <a:srgbClr val="7030A0"/>
              </a:solidFill>
            </a:endParaRPr>
          </a:p>
          <a:p>
            <a:r>
              <a:rPr lang="de-DE" sz="2400" dirty="0" err="1">
                <a:solidFill>
                  <a:srgbClr val="7030A0"/>
                </a:solidFill>
              </a:rPr>
              <a:t>strh</a:t>
            </a:r>
            <a:r>
              <a:rPr lang="de-DE" sz="2400" dirty="0">
                <a:solidFill>
                  <a:srgbClr val="7030A0"/>
                </a:solidFill>
              </a:rPr>
              <a:t> </a:t>
            </a:r>
            <a:r>
              <a:rPr lang="de-DE" sz="2400" dirty="0" smtClean="0">
                <a:solidFill>
                  <a:srgbClr val="7030A0"/>
                </a:solidFill>
              </a:rPr>
              <a:t>	R1</a:t>
            </a:r>
            <a:r>
              <a:rPr lang="de-DE" sz="2400" dirty="0">
                <a:solidFill>
                  <a:srgbClr val="7030A0"/>
                </a:solidFill>
              </a:rPr>
              <a:t>,[R0,PUPDR]</a:t>
            </a:r>
          </a:p>
          <a:p>
            <a:endParaRPr lang="de-DE" sz="24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de-DE" sz="2400" dirty="0" err="1">
                <a:solidFill>
                  <a:schemeClr val="accent2">
                    <a:lumMod val="50000"/>
                  </a:schemeClr>
                </a:solidFill>
              </a:rPr>
              <a:t>ldr</a:t>
            </a:r>
            <a:r>
              <a:rPr lang="de-DE" sz="24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</a:rPr>
              <a:t>	R1</a:t>
            </a:r>
            <a:r>
              <a:rPr lang="de-DE" sz="2400" dirty="0">
                <a:solidFill>
                  <a:schemeClr val="accent2">
                    <a:lumMod val="50000"/>
                  </a:schemeClr>
                </a:solidFill>
              </a:rPr>
              <a:t>,=GPIOC</a:t>
            </a:r>
          </a:p>
          <a:p>
            <a:r>
              <a:rPr lang="de-DE" sz="2400" dirty="0" err="1" smtClean="0">
                <a:solidFill>
                  <a:schemeClr val="accent2">
                    <a:lumMod val="50000"/>
                  </a:schemeClr>
                </a:solidFill>
              </a:rPr>
              <a:t>mov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</a:rPr>
              <a:t>	R2,0b0101010101010101</a:t>
            </a:r>
            <a:endParaRPr lang="de-DE" sz="24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de-DE" sz="2400" dirty="0" err="1">
                <a:solidFill>
                  <a:schemeClr val="accent2">
                    <a:lumMod val="50000"/>
                  </a:schemeClr>
                </a:solidFill>
              </a:rPr>
              <a:t>strh</a:t>
            </a:r>
            <a:r>
              <a:rPr lang="de-DE" sz="24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</a:rPr>
              <a:t>	R2</a:t>
            </a:r>
            <a:r>
              <a:rPr lang="de-DE" sz="2400" dirty="0">
                <a:solidFill>
                  <a:schemeClr val="accent2">
                    <a:lumMod val="50000"/>
                  </a:schemeClr>
                </a:solidFill>
              </a:rPr>
              <a:t>,[R1,MODER]</a:t>
            </a:r>
          </a:p>
        </p:txBody>
      </p: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611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4389"/>
    </mc:Choice>
    <mc:Fallback xmlns="">
      <p:transition spd="slow" advTm="543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367620"/>
            <a:ext cx="3164114" cy="53226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Ports konfigurieren</a:t>
            </a:r>
            <a:endParaRPr lang="de-DE" sz="2400" dirty="0"/>
          </a:p>
        </p:txBody>
      </p:sp>
      <p:sp>
        <p:nvSpPr>
          <p:cNvPr id="6" name="Legende mit Linie 1 5"/>
          <p:cNvSpPr/>
          <p:nvPr/>
        </p:nvSpPr>
        <p:spPr>
          <a:xfrm>
            <a:off x="314785" y="3048726"/>
            <a:ext cx="2736235" cy="2498634"/>
          </a:xfrm>
          <a:prstGeom prst="borderCallout1">
            <a:avLst>
              <a:gd name="adj1" fmla="val 61286"/>
              <a:gd name="adj2" fmla="val 115355"/>
              <a:gd name="adj3" fmla="val 45271"/>
              <a:gd name="adj4" fmla="val 100229"/>
            </a:avLst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GPIOC </a:t>
            </a:r>
            <a:r>
              <a:rPr lang="de-DE" sz="2400" dirty="0" err="1" smtClean="0">
                <a:solidFill>
                  <a:srgbClr val="FF0000"/>
                </a:solidFill>
              </a:rPr>
              <a:t>Portpins</a:t>
            </a:r>
            <a:r>
              <a:rPr lang="de-DE" sz="2400" dirty="0" smtClean="0">
                <a:solidFill>
                  <a:srgbClr val="FF0000"/>
                </a:solidFill>
              </a:rPr>
              <a:t> als Ausgänge konfigurieren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7" name="Google Shape;3163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254221" y="4533639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Vertikaler Bildlauf 7"/>
          <p:cNvSpPr/>
          <p:nvPr/>
        </p:nvSpPr>
        <p:spPr>
          <a:xfrm>
            <a:off x="4502333" y="162923"/>
            <a:ext cx="5721530" cy="6577511"/>
          </a:xfrm>
          <a:prstGeom prst="verticalScroll">
            <a:avLst>
              <a:gd name="adj" fmla="val 8457"/>
            </a:avLst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 b="1" dirty="0" err="1">
                <a:solidFill>
                  <a:schemeClr val="accent2">
                    <a:lumMod val="50000"/>
                  </a:schemeClr>
                </a:solidFill>
              </a:rPr>
              <a:t>main</a:t>
            </a:r>
            <a:r>
              <a:rPr lang="de-DE" sz="2400" b="1" dirty="0">
                <a:solidFill>
                  <a:schemeClr val="accent2">
                    <a:lumMod val="50000"/>
                  </a:schemeClr>
                </a:solidFill>
              </a:rPr>
              <a:t>:</a:t>
            </a:r>
          </a:p>
          <a:p>
            <a:r>
              <a:rPr lang="de-DE" sz="2400" dirty="0" err="1">
                <a:solidFill>
                  <a:schemeClr val="accent2">
                    <a:lumMod val="50000"/>
                  </a:schemeClr>
                </a:solidFill>
              </a:rPr>
              <a:t>ldr</a:t>
            </a:r>
            <a:r>
              <a:rPr lang="de-DE" sz="24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</a:rPr>
              <a:t>	R0</a:t>
            </a:r>
            <a:r>
              <a:rPr lang="de-DE" sz="2400" dirty="0">
                <a:solidFill>
                  <a:schemeClr val="accent2">
                    <a:lumMod val="50000"/>
                  </a:schemeClr>
                </a:solidFill>
              </a:rPr>
              <a:t>,=</a:t>
            </a:r>
            <a:r>
              <a:rPr lang="de-DE" sz="2400" dirty="0" err="1">
                <a:solidFill>
                  <a:schemeClr val="accent2">
                    <a:lumMod val="50000"/>
                  </a:schemeClr>
                </a:solidFill>
              </a:rPr>
              <a:t>rcc</a:t>
            </a:r>
            <a:endParaRPr lang="de-DE" sz="24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de-DE" sz="2400" dirty="0" err="1">
                <a:solidFill>
                  <a:schemeClr val="accent2">
                    <a:lumMod val="50000"/>
                  </a:schemeClr>
                </a:solidFill>
              </a:rPr>
              <a:t>ldr</a:t>
            </a:r>
            <a:r>
              <a:rPr lang="de-DE" sz="24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</a:rPr>
              <a:t>	R1</a:t>
            </a:r>
            <a:r>
              <a:rPr lang="de-DE" sz="2400" dirty="0">
                <a:solidFill>
                  <a:schemeClr val="accent2">
                    <a:lumMod val="50000"/>
                  </a:schemeClr>
                </a:solidFill>
              </a:rPr>
              <a:t>,[R0,RCC_AHBENR]</a:t>
            </a:r>
          </a:p>
          <a:p>
            <a:r>
              <a:rPr lang="de-DE" sz="2400" dirty="0" err="1">
                <a:solidFill>
                  <a:schemeClr val="accent2">
                    <a:lumMod val="50000"/>
                  </a:schemeClr>
                </a:solidFill>
              </a:rPr>
              <a:t>orr</a:t>
            </a:r>
            <a:r>
              <a:rPr lang="de-DE" sz="24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</a:rPr>
              <a:t>	R1,Bit2+Bit1+Bit0</a:t>
            </a:r>
            <a:endParaRPr lang="de-DE" sz="24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de-DE" sz="2400" dirty="0" err="1">
                <a:solidFill>
                  <a:schemeClr val="accent2">
                    <a:lumMod val="50000"/>
                  </a:schemeClr>
                </a:solidFill>
              </a:rPr>
              <a:t>str</a:t>
            </a:r>
            <a:r>
              <a:rPr lang="de-DE" sz="24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</a:rPr>
              <a:t>	R1</a:t>
            </a:r>
            <a:r>
              <a:rPr lang="de-DE" sz="2400" dirty="0">
                <a:solidFill>
                  <a:schemeClr val="accent2">
                    <a:lumMod val="50000"/>
                  </a:schemeClr>
                </a:solidFill>
              </a:rPr>
              <a:t>,[R0,RCC_AHBENR]</a:t>
            </a:r>
          </a:p>
          <a:p>
            <a:endParaRPr lang="de-DE" sz="24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de-DE" sz="2400" dirty="0" err="1">
                <a:solidFill>
                  <a:schemeClr val="accent2">
                    <a:lumMod val="50000"/>
                  </a:schemeClr>
                </a:solidFill>
              </a:rPr>
              <a:t>ldr</a:t>
            </a:r>
            <a:r>
              <a:rPr lang="de-DE" sz="24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</a:rPr>
              <a:t>	R0</a:t>
            </a:r>
            <a:r>
              <a:rPr lang="de-DE" sz="2400" dirty="0">
                <a:solidFill>
                  <a:schemeClr val="accent2">
                    <a:lumMod val="50000"/>
                  </a:schemeClr>
                </a:solidFill>
              </a:rPr>
              <a:t>,=GPIOB</a:t>
            </a:r>
          </a:p>
          <a:p>
            <a:r>
              <a:rPr lang="de-DE" sz="2400" dirty="0" err="1" smtClean="0">
                <a:solidFill>
                  <a:schemeClr val="accent2">
                    <a:lumMod val="50000"/>
                  </a:schemeClr>
                </a:solidFill>
              </a:rPr>
              <a:t>mov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</a:rPr>
              <a:t>	R2,0</a:t>
            </a:r>
            <a:endParaRPr lang="de-DE" sz="24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de-DE" sz="2400" dirty="0" err="1">
                <a:solidFill>
                  <a:schemeClr val="accent2">
                    <a:lumMod val="50000"/>
                  </a:schemeClr>
                </a:solidFill>
              </a:rPr>
              <a:t>strh</a:t>
            </a:r>
            <a:r>
              <a:rPr lang="de-DE" sz="24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</a:rPr>
              <a:t>	R2</a:t>
            </a:r>
            <a:r>
              <a:rPr lang="de-DE" sz="2400" dirty="0">
                <a:solidFill>
                  <a:schemeClr val="accent2">
                    <a:lumMod val="50000"/>
                  </a:schemeClr>
                </a:solidFill>
              </a:rPr>
              <a:t>,[R0,MODER]</a:t>
            </a:r>
          </a:p>
          <a:p>
            <a:r>
              <a:rPr lang="de-DE" sz="2400" dirty="0" err="1" smtClean="0">
                <a:solidFill>
                  <a:schemeClr val="accent2">
                    <a:lumMod val="50000"/>
                  </a:schemeClr>
                </a:solidFill>
              </a:rPr>
              <a:t>mov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</a:rPr>
              <a:t>	R1,0b1010101010101010</a:t>
            </a:r>
            <a:endParaRPr lang="de-DE" sz="24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de-DE" sz="2400" dirty="0" err="1">
                <a:solidFill>
                  <a:schemeClr val="accent2">
                    <a:lumMod val="50000"/>
                  </a:schemeClr>
                </a:solidFill>
              </a:rPr>
              <a:t>strh</a:t>
            </a:r>
            <a:r>
              <a:rPr lang="de-DE" sz="24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</a:rPr>
              <a:t>	R1</a:t>
            </a:r>
            <a:r>
              <a:rPr lang="de-DE" sz="2400" dirty="0">
                <a:solidFill>
                  <a:schemeClr val="accent2">
                    <a:lumMod val="50000"/>
                  </a:schemeClr>
                </a:solidFill>
              </a:rPr>
              <a:t>,[R0,PUPDR]</a:t>
            </a:r>
          </a:p>
          <a:p>
            <a:endParaRPr lang="de-DE" sz="24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de-DE" sz="2400" dirty="0" err="1">
                <a:solidFill>
                  <a:srgbClr val="7030A0"/>
                </a:solidFill>
              </a:rPr>
              <a:t>ldr</a:t>
            </a:r>
            <a:r>
              <a:rPr lang="de-DE" sz="2400" dirty="0">
                <a:solidFill>
                  <a:srgbClr val="7030A0"/>
                </a:solidFill>
              </a:rPr>
              <a:t> </a:t>
            </a:r>
            <a:r>
              <a:rPr lang="de-DE" sz="2400" dirty="0" smtClean="0">
                <a:solidFill>
                  <a:srgbClr val="7030A0"/>
                </a:solidFill>
              </a:rPr>
              <a:t>	R1</a:t>
            </a:r>
            <a:r>
              <a:rPr lang="de-DE" sz="2400" dirty="0">
                <a:solidFill>
                  <a:srgbClr val="7030A0"/>
                </a:solidFill>
              </a:rPr>
              <a:t>,=GPIOC</a:t>
            </a:r>
          </a:p>
          <a:p>
            <a:r>
              <a:rPr lang="de-DE" sz="2400" dirty="0" err="1" smtClean="0">
                <a:solidFill>
                  <a:srgbClr val="7030A0"/>
                </a:solidFill>
              </a:rPr>
              <a:t>mov</a:t>
            </a:r>
            <a:r>
              <a:rPr lang="de-DE" sz="2400" dirty="0" smtClean="0">
                <a:solidFill>
                  <a:srgbClr val="7030A0"/>
                </a:solidFill>
              </a:rPr>
              <a:t>	R2,0b0101010101010101</a:t>
            </a:r>
            <a:endParaRPr lang="de-DE" sz="2400" dirty="0">
              <a:solidFill>
                <a:srgbClr val="7030A0"/>
              </a:solidFill>
            </a:endParaRPr>
          </a:p>
          <a:p>
            <a:r>
              <a:rPr lang="de-DE" sz="2400" dirty="0" err="1">
                <a:solidFill>
                  <a:srgbClr val="7030A0"/>
                </a:solidFill>
              </a:rPr>
              <a:t>strh</a:t>
            </a:r>
            <a:r>
              <a:rPr lang="de-DE" sz="2400" dirty="0">
                <a:solidFill>
                  <a:srgbClr val="7030A0"/>
                </a:solidFill>
              </a:rPr>
              <a:t> </a:t>
            </a:r>
            <a:r>
              <a:rPr lang="de-DE" sz="2400" dirty="0" smtClean="0">
                <a:solidFill>
                  <a:srgbClr val="7030A0"/>
                </a:solidFill>
              </a:rPr>
              <a:t>	R2</a:t>
            </a:r>
            <a:r>
              <a:rPr lang="de-DE" sz="2400" dirty="0">
                <a:solidFill>
                  <a:srgbClr val="7030A0"/>
                </a:solidFill>
              </a:rPr>
              <a:t>,[R1,MODER]</a:t>
            </a: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915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3716"/>
    </mc:Choice>
    <mc:Fallback xmlns="">
      <p:transition spd="slow" advTm="437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367620"/>
            <a:ext cx="3164114" cy="53226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Ports konfigurieren</a:t>
            </a:r>
            <a:endParaRPr lang="de-DE" sz="2400" dirty="0"/>
          </a:p>
        </p:txBody>
      </p:sp>
      <p:sp>
        <p:nvSpPr>
          <p:cNvPr id="6" name="Legende mit Linie 1 5"/>
          <p:cNvSpPr/>
          <p:nvPr/>
        </p:nvSpPr>
        <p:spPr>
          <a:xfrm>
            <a:off x="781298" y="1603104"/>
            <a:ext cx="2736235" cy="1535224"/>
          </a:xfrm>
          <a:prstGeom prst="borderCallout1">
            <a:avLst>
              <a:gd name="adj1" fmla="val 126242"/>
              <a:gd name="adj2" fmla="val 98487"/>
              <a:gd name="adj3" fmla="val 98752"/>
              <a:gd name="adj4" fmla="val 77950"/>
            </a:avLst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Damit ist die </a:t>
            </a:r>
            <a:r>
              <a:rPr lang="de-DE" sz="2400" dirty="0" err="1" smtClean="0">
                <a:solidFill>
                  <a:srgbClr val="FF0000"/>
                </a:solidFill>
              </a:rPr>
              <a:t>Initalisierung</a:t>
            </a:r>
            <a:r>
              <a:rPr lang="de-DE" sz="2400" dirty="0" smtClean="0">
                <a:solidFill>
                  <a:srgbClr val="FF0000"/>
                </a:solidFill>
              </a:rPr>
              <a:t> der </a:t>
            </a:r>
            <a:r>
              <a:rPr lang="de-DE" sz="2400" dirty="0" err="1" smtClean="0">
                <a:solidFill>
                  <a:srgbClr val="FF0000"/>
                </a:solidFill>
              </a:rPr>
              <a:t>Portpins</a:t>
            </a:r>
            <a:r>
              <a:rPr lang="de-DE" sz="2400" dirty="0" smtClean="0">
                <a:solidFill>
                  <a:srgbClr val="FF0000"/>
                </a:solidFill>
              </a:rPr>
              <a:t> abgeschlossen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7" name="Google Shape;3163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254221" y="3574902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Vertikaler Bildlauf 3"/>
          <p:cNvSpPr/>
          <p:nvPr/>
        </p:nvSpPr>
        <p:spPr>
          <a:xfrm>
            <a:off x="4249784" y="243840"/>
            <a:ext cx="5721530" cy="6174377"/>
          </a:xfrm>
          <a:prstGeom prst="verticalScroll">
            <a:avLst>
              <a:gd name="adj" fmla="val 8457"/>
            </a:avLst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 b="1" dirty="0" err="1">
                <a:solidFill>
                  <a:schemeClr val="accent2">
                    <a:lumMod val="50000"/>
                  </a:schemeClr>
                </a:solidFill>
              </a:rPr>
              <a:t>main</a:t>
            </a:r>
            <a:r>
              <a:rPr lang="de-DE" sz="2400" b="1" dirty="0" smtClean="0">
                <a:solidFill>
                  <a:schemeClr val="accent2">
                    <a:lumMod val="50000"/>
                  </a:schemeClr>
                </a:solidFill>
              </a:rPr>
              <a:t>:</a:t>
            </a:r>
          </a:p>
          <a:p>
            <a:r>
              <a:rPr lang="de-DE" sz="2400" b="1" dirty="0" smtClean="0">
                <a:solidFill>
                  <a:schemeClr val="accent2">
                    <a:lumMod val="50000"/>
                  </a:schemeClr>
                </a:solidFill>
              </a:rPr>
              <a:t>…</a:t>
            </a:r>
          </a:p>
          <a:p>
            <a:r>
              <a:rPr lang="de-DE" sz="2400" b="1" dirty="0" smtClean="0">
                <a:solidFill>
                  <a:schemeClr val="accent2">
                    <a:lumMod val="50000"/>
                  </a:schemeClr>
                </a:solidFill>
              </a:rPr>
              <a:t>schleife:	//Endlosschleife</a:t>
            </a:r>
            <a:endParaRPr lang="de-DE" sz="2400" b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de-DE" sz="2400" dirty="0" err="1" smtClean="0">
                <a:solidFill>
                  <a:schemeClr val="accent2">
                    <a:lumMod val="50000"/>
                  </a:schemeClr>
                </a:solidFill>
              </a:rPr>
              <a:t>ldrb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</a:rPr>
              <a:t>	R2</a:t>
            </a:r>
            <a:r>
              <a:rPr lang="de-DE" sz="2400" dirty="0">
                <a:solidFill>
                  <a:schemeClr val="accent2">
                    <a:lumMod val="50000"/>
                  </a:schemeClr>
                </a:solidFill>
              </a:rPr>
              <a:t>,[R0,IDR]</a:t>
            </a:r>
          </a:p>
          <a:p>
            <a:r>
              <a:rPr lang="de-DE" sz="2400" dirty="0" err="1" smtClean="0">
                <a:solidFill>
                  <a:schemeClr val="accent2">
                    <a:lumMod val="50000"/>
                  </a:schemeClr>
                </a:solidFill>
              </a:rPr>
              <a:t>strb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</a:rPr>
              <a:t>	R2</a:t>
            </a:r>
            <a:r>
              <a:rPr lang="de-DE" sz="2400" dirty="0">
                <a:solidFill>
                  <a:schemeClr val="accent2">
                    <a:lumMod val="50000"/>
                  </a:schemeClr>
                </a:solidFill>
              </a:rPr>
              <a:t>,[R1,ODR]</a:t>
            </a:r>
          </a:p>
          <a:p>
            <a:endParaRPr lang="de-DE" sz="2400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de-DE" sz="24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</a:rPr>
              <a:t>B	schleife</a:t>
            </a:r>
            <a:endParaRPr lang="de-DE" sz="2400" b="1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de-DE" sz="2400" b="1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500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138"/>
    </mc:Choice>
    <mc:Fallback xmlns="">
      <p:transition spd="slow" advTm="441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367620"/>
            <a:ext cx="3164114" cy="53226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Ports konfigurieren</a:t>
            </a:r>
            <a:endParaRPr lang="de-DE" sz="2400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771" y="1022524"/>
            <a:ext cx="9636686" cy="4834900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205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004"/>
    </mc:Choice>
    <mc:Fallback xmlns="">
      <p:transition spd="slow" advTm="510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367620"/>
            <a:ext cx="3164114" cy="53226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Ports konfigurieren</a:t>
            </a:r>
            <a:endParaRPr lang="de-DE" sz="2400" dirty="0"/>
          </a:p>
        </p:txBody>
      </p:sp>
      <p:sp>
        <p:nvSpPr>
          <p:cNvPr id="6" name="Textfeld 5"/>
          <p:cNvSpPr txBox="1"/>
          <p:nvPr/>
        </p:nvSpPr>
        <p:spPr>
          <a:xfrm>
            <a:off x="254583" y="1058201"/>
            <a:ext cx="844295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smtClean="0"/>
              <a:t>Aufbau eines General </a:t>
            </a:r>
            <a:r>
              <a:rPr lang="de-DE" sz="3200" dirty="0" err="1" smtClean="0"/>
              <a:t>Purpose</a:t>
            </a:r>
            <a:r>
              <a:rPr lang="de-DE" sz="3200" dirty="0" smtClean="0"/>
              <a:t> </a:t>
            </a:r>
            <a:r>
              <a:rPr lang="de-DE" sz="3200" dirty="0" smtClean="0"/>
              <a:t>Input Output GPIO</a:t>
            </a:r>
          </a:p>
          <a:p>
            <a:r>
              <a:rPr lang="de-DE" sz="2400" dirty="0" smtClean="0"/>
              <a:t>(vereinfacht)</a:t>
            </a:r>
            <a:endParaRPr lang="de-DE" sz="2400" dirty="0"/>
          </a:p>
        </p:txBody>
      </p:sp>
      <p:grpSp>
        <p:nvGrpSpPr>
          <p:cNvPr id="143" name="Gruppieren 142"/>
          <p:cNvGrpSpPr/>
          <p:nvPr/>
        </p:nvGrpSpPr>
        <p:grpSpPr>
          <a:xfrm>
            <a:off x="1398298" y="2170623"/>
            <a:ext cx="9028502" cy="4073658"/>
            <a:chOff x="1474318" y="2170623"/>
            <a:chExt cx="9028502" cy="4073658"/>
          </a:xfrm>
        </p:grpSpPr>
        <p:grpSp>
          <p:nvGrpSpPr>
            <p:cNvPr id="139" name="Gruppieren 138"/>
            <p:cNvGrpSpPr/>
            <p:nvPr/>
          </p:nvGrpSpPr>
          <p:grpSpPr>
            <a:xfrm>
              <a:off x="1474318" y="2170623"/>
              <a:ext cx="9028502" cy="4073658"/>
              <a:chOff x="1474318" y="2170623"/>
              <a:chExt cx="9028502" cy="4073658"/>
            </a:xfrm>
          </p:grpSpPr>
          <p:sp>
            <p:nvSpPr>
              <p:cNvPr id="4" name="Rechteck 3"/>
              <p:cNvSpPr/>
              <p:nvPr/>
            </p:nvSpPr>
            <p:spPr>
              <a:xfrm>
                <a:off x="1474318" y="2572242"/>
                <a:ext cx="8002497" cy="3270422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9713487" y="4003565"/>
                <a:ext cx="399535" cy="407773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3200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35" name="Gerader Verbinder 34"/>
              <p:cNvCxnSpPr>
                <a:stCxn id="4" idx="3"/>
                <a:endCxn id="33" idx="1"/>
              </p:cNvCxnSpPr>
              <p:nvPr/>
            </p:nvCxnSpPr>
            <p:spPr>
              <a:xfrm flipV="1">
                <a:off x="9476815" y="4207452"/>
                <a:ext cx="236672" cy="1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Rechteck 36"/>
              <p:cNvSpPr/>
              <p:nvPr/>
            </p:nvSpPr>
            <p:spPr>
              <a:xfrm>
                <a:off x="2621659" y="2728730"/>
                <a:ext cx="1045813" cy="40777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3200" dirty="0" smtClean="0">
                    <a:solidFill>
                      <a:schemeClr val="tx1"/>
                    </a:solidFill>
                  </a:rPr>
                  <a:t>IDR</a:t>
                </a:r>
                <a:endParaRPr lang="de-DE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4882569" y="3875680"/>
                <a:ext cx="1045813" cy="40777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3200" dirty="0">
                    <a:solidFill>
                      <a:schemeClr val="tx1"/>
                    </a:solidFill>
                  </a:rPr>
                  <a:t>O</a:t>
                </a:r>
                <a:r>
                  <a:rPr lang="de-DE" sz="3200" dirty="0" smtClean="0">
                    <a:solidFill>
                      <a:schemeClr val="tx1"/>
                    </a:solidFill>
                  </a:rPr>
                  <a:t>DR</a:t>
                </a:r>
                <a:endParaRPr lang="de-DE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2621658" y="3319075"/>
                <a:ext cx="1045813" cy="40777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3200" dirty="0" smtClean="0">
                    <a:solidFill>
                      <a:schemeClr val="tx1"/>
                    </a:solidFill>
                  </a:rPr>
                  <a:t>BSR</a:t>
                </a:r>
                <a:endParaRPr lang="de-DE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2621657" y="3875681"/>
                <a:ext cx="1045813" cy="40777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3200" dirty="0" smtClean="0">
                    <a:solidFill>
                      <a:schemeClr val="tx1"/>
                    </a:solidFill>
                  </a:rPr>
                  <a:t>BRR</a:t>
                </a:r>
                <a:endParaRPr lang="de-DE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Pfeil nach oben und unten 45"/>
              <p:cNvSpPr/>
              <p:nvPr/>
            </p:nvSpPr>
            <p:spPr>
              <a:xfrm>
                <a:off x="1749161" y="2170623"/>
                <a:ext cx="568411" cy="4073658"/>
              </a:xfrm>
              <a:prstGeom prst="upDownArrow">
                <a:avLst/>
              </a:prstGeom>
              <a:solidFill>
                <a:schemeClr val="bg1"/>
              </a:solidFill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de-DE" sz="2400" dirty="0" smtClean="0">
                    <a:solidFill>
                      <a:schemeClr val="tx1"/>
                    </a:solidFill>
                  </a:rPr>
                  <a:t>Datenbus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Rechteck 42"/>
              <p:cNvSpPr/>
              <p:nvPr/>
            </p:nvSpPr>
            <p:spPr>
              <a:xfrm>
                <a:off x="9156100" y="3616092"/>
                <a:ext cx="81643" cy="283029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53" name="Freihandform 52"/>
              <p:cNvSpPr/>
              <p:nvPr/>
            </p:nvSpPr>
            <p:spPr>
              <a:xfrm>
                <a:off x="9132968" y="3325828"/>
                <a:ext cx="58479" cy="287079"/>
              </a:xfrm>
              <a:custGeom>
                <a:avLst/>
                <a:gdLst>
                  <a:gd name="connsiteX0" fmla="*/ 58479 w 58479"/>
                  <a:gd name="connsiteY0" fmla="*/ 287079 h 287079"/>
                  <a:gd name="connsiteX1" fmla="*/ 58479 w 58479"/>
                  <a:gd name="connsiteY1" fmla="*/ 154172 h 287079"/>
                  <a:gd name="connsiteX2" fmla="*/ 0 w 58479"/>
                  <a:gd name="connsiteY2" fmla="*/ 0 h 287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8479" h="287079">
                    <a:moveTo>
                      <a:pt x="58479" y="287079"/>
                    </a:moveTo>
                    <a:lnTo>
                      <a:pt x="58479" y="154172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55" name="Gerader Verbinder 54"/>
              <p:cNvCxnSpPr/>
              <p:nvPr/>
            </p:nvCxnSpPr>
            <p:spPr>
              <a:xfrm>
                <a:off x="9191447" y="3091146"/>
                <a:ext cx="0" cy="227929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Textfeld 58"/>
              <p:cNvSpPr txBox="1"/>
              <p:nvPr/>
            </p:nvSpPr>
            <p:spPr>
              <a:xfrm>
                <a:off x="8910680" y="2743826"/>
                <a:ext cx="49084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smtClean="0"/>
                  <a:t>„1“</a:t>
                </a:r>
                <a:endParaRPr lang="de-DE" dirty="0"/>
              </a:p>
            </p:txBody>
          </p:sp>
          <p:sp>
            <p:nvSpPr>
              <p:cNvPr id="60" name="Rechteck 59"/>
              <p:cNvSpPr/>
              <p:nvPr/>
            </p:nvSpPr>
            <p:spPr>
              <a:xfrm>
                <a:off x="6177898" y="3778373"/>
                <a:ext cx="1571060" cy="1336436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Rechteck 61"/>
              <p:cNvSpPr/>
              <p:nvPr/>
            </p:nvSpPr>
            <p:spPr>
              <a:xfrm>
                <a:off x="6177897" y="5250463"/>
                <a:ext cx="1571061" cy="407773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3200" dirty="0" smtClean="0">
                    <a:solidFill>
                      <a:schemeClr val="tx1"/>
                    </a:solidFill>
                  </a:rPr>
                  <a:t>MODER</a:t>
                </a:r>
                <a:endParaRPr lang="de-DE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Rechteck 64"/>
              <p:cNvSpPr/>
              <p:nvPr/>
            </p:nvSpPr>
            <p:spPr>
              <a:xfrm>
                <a:off x="9156100" y="4434870"/>
                <a:ext cx="81643" cy="283029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73" name="Gruppieren 72"/>
              <p:cNvGrpSpPr/>
              <p:nvPr/>
            </p:nvGrpSpPr>
            <p:grpSpPr>
              <a:xfrm>
                <a:off x="9132968" y="4728702"/>
                <a:ext cx="58479" cy="521761"/>
                <a:chOff x="8057203" y="4693714"/>
                <a:chExt cx="58479" cy="521761"/>
              </a:xfrm>
            </p:grpSpPr>
            <p:sp>
              <p:nvSpPr>
                <p:cNvPr id="66" name="Freihandform 65"/>
                <p:cNvSpPr/>
                <p:nvPr/>
              </p:nvSpPr>
              <p:spPr>
                <a:xfrm>
                  <a:off x="8057203" y="4928396"/>
                  <a:ext cx="58479" cy="287079"/>
                </a:xfrm>
                <a:custGeom>
                  <a:avLst/>
                  <a:gdLst>
                    <a:gd name="connsiteX0" fmla="*/ 58479 w 58479"/>
                    <a:gd name="connsiteY0" fmla="*/ 287079 h 287079"/>
                    <a:gd name="connsiteX1" fmla="*/ 58479 w 58479"/>
                    <a:gd name="connsiteY1" fmla="*/ 154172 h 287079"/>
                    <a:gd name="connsiteX2" fmla="*/ 0 w 58479"/>
                    <a:gd name="connsiteY2" fmla="*/ 0 h 287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8479" h="287079">
                      <a:moveTo>
                        <a:pt x="58479" y="287079"/>
                      </a:moveTo>
                      <a:lnTo>
                        <a:pt x="58479" y="15417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cxnSp>
              <p:nvCxnSpPr>
                <p:cNvPr id="67" name="Gerader Verbinder 66"/>
                <p:cNvCxnSpPr/>
                <p:nvPr/>
              </p:nvCxnSpPr>
              <p:spPr>
                <a:xfrm>
                  <a:off x="8115682" y="4693714"/>
                  <a:ext cx="0" cy="227929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8" name="Textfeld 67"/>
              <p:cNvSpPr txBox="1"/>
              <p:nvPr/>
            </p:nvSpPr>
            <p:spPr>
              <a:xfrm>
                <a:off x="8944424" y="5208242"/>
                <a:ext cx="49404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smtClean="0"/>
                  <a:t>„0“</a:t>
                </a:r>
                <a:endParaRPr lang="de-DE" dirty="0"/>
              </a:p>
            </p:txBody>
          </p:sp>
          <p:sp>
            <p:nvSpPr>
              <p:cNvPr id="69" name="Rechteck 68"/>
              <p:cNvSpPr/>
              <p:nvPr/>
            </p:nvSpPr>
            <p:spPr>
              <a:xfrm>
                <a:off x="7483171" y="3213687"/>
                <a:ext cx="1461422" cy="407773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3200" dirty="0" smtClean="0">
                    <a:solidFill>
                      <a:schemeClr val="tx1"/>
                    </a:solidFill>
                  </a:rPr>
                  <a:t>PUPDR</a:t>
                </a:r>
                <a:endParaRPr lang="de-DE" sz="3200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70" name="Gerader Verbinder 69"/>
              <p:cNvCxnSpPr>
                <a:stCxn id="84" idx="0"/>
                <a:endCxn id="4" idx="3"/>
              </p:cNvCxnSpPr>
              <p:nvPr/>
            </p:nvCxnSpPr>
            <p:spPr>
              <a:xfrm flipV="1">
                <a:off x="7803475" y="4207453"/>
                <a:ext cx="1673340" cy="155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4" name="Gruppieren 73"/>
              <p:cNvGrpSpPr/>
              <p:nvPr/>
            </p:nvGrpSpPr>
            <p:grpSpPr>
              <a:xfrm rot="5400000">
                <a:off x="6990094" y="3793750"/>
                <a:ext cx="58479" cy="521761"/>
                <a:chOff x="8057203" y="4693714"/>
                <a:chExt cx="58479" cy="521761"/>
              </a:xfrm>
            </p:grpSpPr>
            <p:sp>
              <p:nvSpPr>
                <p:cNvPr id="75" name="Freihandform 74"/>
                <p:cNvSpPr/>
                <p:nvPr/>
              </p:nvSpPr>
              <p:spPr>
                <a:xfrm>
                  <a:off x="8057203" y="4928396"/>
                  <a:ext cx="58479" cy="287079"/>
                </a:xfrm>
                <a:custGeom>
                  <a:avLst/>
                  <a:gdLst>
                    <a:gd name="connsiteX0" fmla="*/ 58479 w 58479"/>
                    <a:gd name="connsiteY0" fmla="*/ 287079 h 287079"/>
                    <a:gd name="connsiteX1" fmla="*/ 58479 w 58479"/>
                    <a:gd name="connsiteY1" fmla="*/ 154172 h 287079"/>
                    <a:gd name="connsiteX2" fmla="*/ 0 w 58479"/>
                    <a:gd name="connsiteY2" fmla="*/ 0 h 287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8479" h="287079">
                      <a:moveTo>
                        <a:pt x="58479" y="287079"/>
                      </a:moveTo>
                      <a:lnTo>
                        <a:pt x="58479" y="15417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cxnSp>
              <p:nvCxnSpPr>
                <p:cNvPr id="76" name="Gerader Verbinder 75"/>
                <p:cNvCxnSpPr/>
                <p:nvPr/>
              </p:nvCxnSpPr>
              <p:spPr>
                <a:xfrm>
                  <a:off x="8115682" y="4693714"/>
                  <a:ext cx="0" cy="227929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7" name="Gruppieren 76"/>
              <p:cNvGrpSpPr/>
              <p:nvPr/>
            </p:nvGrpSpPr>
            <p:grpSpPr>
              <a:xfrm rot="5400000">
                <a:off x="6985509" y="4233553"/>
                <a:ext cx="58479" cy="521761"/>
                <a:chOff x="8057203" y="4693714"/>
                <a:chExt cx="58479" cy="521761"/>
              </a:xfrm>
            </p:grpSpPr>
            <p:sp>
              <p:nvSpPr>
                <p:cNvPr id="78" name="Freihandform 77"/>
                <p:cNvSpPr/>
                <p:nvPr/>
              </p:nvSpPr>
              <p:spPr>
                <a:xfrm>
                  <a:off x="8057203" y="4928396"/>
                  <a:ext cx="58479" cy="287079"/>
                </a:xfrm>
                <a:custGeom>
                  <a:avLst/>
                  <a:gdLst>
                    <a:gd name="connsiteX0" fmla="*/ 58479 w 58479"/>
                    <a:gd name="connsiteY0" fmla="*/ 287079 h 287079"/>
                    <a:gd name="connsiteX1" fmla="*/ 58479 w 58479"/>
                    <a:gd name="connsiteY1" fmla="*/ 154172 h 287079"/>
                    <a:gd name="connsiteX2" fmla="*/ 0 w 58479"/>
                    <a:gd name="connsiteY2" fmla="*/ 0 h 287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8479" h="287079">
                      <a:moveTo>
                        <a:pt x="58479" y="287079"/>
                      </a:moveTo>
                      <a:lnTo>
                        <a:pt x="58479" y="15417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cxnSp>
              <p:nvCxnSpPr>
                <p:cNvPr id="79" name="Gerader Verbinder 78"/>
                <p:cNvCxnSpPr/>
                <p:nvPr/>
              </p:nvCxnSpPr>
              <p:spPr>
                <a:xfrm>
                  <a:off x="8115682" y="4693714"/>
                  <a:ext cx="0" cy="227929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0" name="Gruppieren 79"/>
              <p:cNvGrpSpPr/>
              <p:nvPr/>
            </p:nvGrpSpPr>
            <p:grpSpPr>
              <a:xfrm rot="5400000">
                <a:off x="6973678" y="4608629"/>
                <a:ext cx="58479" cy="521761"/>
                <a:chOff x="8057203" y="4693714"/>
                <a:chExt cx="58479" cy="521761"/>
              </a:xfrm>
            </p:grpSpPr>
            <p:sp>
              <p:nvSpPr>
                <p:cNvPr id="81" name="Freihandform 80"/>
                <p:cNvSpPr/>
                <p:nvPr/>
              </p:nvSpPr>
              <p:spPr>
                <a:xfrm>
                  <a:off x="8057203" y="4928396"/>
                  <a:ext cx="58479" cy="287079"/>
                </a:xfrm>
                <a:custGeom>
                  <a:avLst/>
                  <a:gdLst>
                    <a:gd name="connsiteX0" fmla="*/ 58479 w 58479"/>
                    <a:gd name="connsiteY0" fmla="*/ 287079 h 287079"/>
                    <a:gd name="connsiteX1" fmla="*/ 58479 w 58479"/>
                    <a:gd name="connsiteY1" fmla="*/ 154172 h 287079"/>
                    <a:gd name="connsiteX2" fmla="*/ 0 w 58479"/>
                    <a:gd name="connsiteY2" fmla="*/ 0 h 287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8479" h="287079">
                      <a:moveTo>
                        <a:pt x="58479" y="287079"/>
                      </a:moveTo>
                      <a:lnTo>
                        <a:pt x="58479" y="15417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cxnSp>
              <p:nvCxnSpPr>
                <p:cNvPr id="82" name="Gerader Verbinder 81"/>
                <p:cNvCxnSpPr/>
                <p:nvPr/>
              </p:nvCxnSpPr>
              <p:spPr>
                <a:xfrm>
                  <a:off x="8115682" y="4693714"/>
                  <a:ext cx="0" cy="227929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4" name="Freihandform 83"/>
              <p:cNvSpPr/>
              <p:nvPr/>
            </p:nvSpPr>
            <p:spPr>
              <a:xfrm>
                <a:off x="3672092" y="2972439"/>
                <a:ext cx="4131383" cy="1236572"/>
              </a:xfrm>
              <a:custGeom>
                <a:avLst/>
                <a:gdLst>
                  <a:gd name="connsiteX0" fmla="*/ 4131383 w 4131383"/>
                  <a:gd name="connsiteY0" fmla="*/ 1236572 h 1236572"/>
                  <a:gd name="connsiteX1" fmla="*/ 3600747 w 4131383"/>
                  <a:gd name="connsiteY1" fmla="*/ 1236572 h 1236572"/>
                  <a:gd name="connsiteX2" fmla="*/ 3600747 w 4131383"/>
                  <a:gd name="connsiteY2" fmla="*/ 0 h 1236572"/>
                  <a:gd name="connsiteX3" fmla="*/ 0 w 4131383"/>
                  <a:gd name="connsiteY3" fmla="*/ 0 h 1236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31383" h="1236572">
                    <a:moveTo>
                      <a:pt x="4131383" y="1236572"/>
                    </a:moveTo>
                    <a:lnTo>
                      <a:pt x="3600747" y="1236572"/>
                    </a:lnTo>
                    <a:lnTo>
                      <a:pt x="3600747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FF0000"/>
                </a:solidFill>
                <a:tailEnd type="triangl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86" name="Gerader Verbinder 85"/>
              <p:cNvCxnSpPr>
                <a:stCxn id="75" idx="0"/>
                <a:endCxn id="38" idx="3"/>
              </p:cNvCxnSpPr>
              <p:nvPr/>
            </p:nvCxnSpPr>
            <p:spPr>
              <a:xfrm flipH="1" flipV="1">
                <a:off x="5928382" y="4079567"/>
                <a:ext cx="830071" cy="4303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Gewinkelte Verbindung 93"/>
              <p:cNvCxnSpPr>
                <a:stCxn id="39" idx="3"/>
                <a:endCxn id="38" idx="1"/>
              </p:cNvCxnSpPr>
              <p:nvPr/>
            </p:nvCxnSpPr>
            <p:spPr>
              <a:xfrm>
                <a:off x="3667471" y="3522962"/>
                <a:ext cx="1215098" cy="556605"/>
              </a:xfrm>
              <a:prstGeom prst="bentConnector3">
                <a:avLst/>
              </a:prstGeom>
              <a:ln w="190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Gewinkelte Verbindung 95"/>
              <p:cNvCxnSpPr>
                <a:stCxn id="40" idx="3"/>
                <a:endCxn id="38" idx="1"/>
              </p:cNvCxnSpPr>
              <p:nvPr/>
            </p:nvCxnSpPr>
            <p:spPr>
              <a:xfrm flipV="1">
                <a:off x="3667470" y="4079567"/>
                <a:ext cx="1215099" cy="1"/>
              </a:xfrm>
              <a:prstGeom prst="bentConnector3">
                <a:avLst/>
              </a:prstGeom>
              <a:ln w="190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Gewinkelte Verbindung 97"/>
              <p:cNvCxnSpPr>
                <a:endCxn id="38" idx="1"/>
              </p:cNvCxnSpPr>
              <p:nvPr/>
            </p:nvCxnSpPr>
            <p:spPr>
              <a:xfrm flipV="1">
                <a:off x="2161615" y="4079567"/>
                <a:ext cx="2720954" cy="444106"/>
              </a:xfrm>
              <a:prstGeom prst="bentConnector3">
                <a:avLst>
                  <a:gd name="adj1" fmla="val 77655"/>
                </a:avLst>
              </a:prstGeom>
              <a:ln w="190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Gewinkelte Verbindung 100"/>
              <p:cNvCxnSpPr/>
              <p:nvPr/>
            </p:nvCxnSpPr>
            <p:spPr>
              <a:xfrm flipV="1">
                <a:off x="2828365" y="4523673"/>
                <a:ext cx="3913672" cy="345836"/>
              </a:xfrm>
              <a:prstGeom prst="bentConnector3">
                <a:avLst/>
              </a:prstGeom>
              <a:ln w="19050">
                <a:solidFill>
                  <a:srgbClr val="FF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Gewinkelte Verbindung 102"/>
              <p:cNvCxnSpPr/>
              <p:nvPr/>
            </p:nvCxnSpPr>
            <p:spPr>
              <a:xfrm flipV="1">
                <a:off x="2828365" y="4898749"/>
                <a:ext cx="3913672" cy="351714"/>
              </a:xfrm>
              <a:prstGeom prst="bentConnector3">
                <a:avLst>
                  <a:gd name="adj1" fmla="val 64846"/>
                </a:avLst>
              </a:prstGeom>
              <a:ln w="19050">
                <a:solidFill>
                  <a:srgbClr val="FF0000"/>
                </a:solidFill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Gerade Verbindung mit Pfeil 105"/>
              <p:cNvCxnSpPr>
                <a:stCxn id="37" idx="1"/>
              </p:cNvCxnSpPr>
              <p:nvPr/>
            </p:nvCxnSpPr>
            <p:spPr>
              <a:xfrm flipH="1" flipV="1">
                <a:off x="2161615" y="2928492"/>
                <a:ext cx="460044" cy="4125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Gerade Verbindung mit Pfeil 107"/>
              <p:cNvCxnSpPr>
                <a:stCxn id="39" idx="1"/>
              </p:cNvCxnSpPr>
              <p:nvPr/>
            </p:nvCxnSpPr>
            <p:spPr>
              <a:xfrm flipH="1" flipV="1">
                <a:off x="2161615" y="3522961"/>
                <a:ext cx="460043" cy="1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Gerade Verbindung mit Pfeil 108"/>
              <p:cNvCxnSpPr/>
              <p:nvPr/>
            </p:nvCxnSpPr>
            <p:spPr>
              <a:xfrm flipH="1" flipV="1">
                <a:off x="2173051" y="4077822"/>
                <a:ext cx="460043" cy="1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Gerader Verbinder 112"/>
              <p:cNvCxnSpPr>
                <a:stCxn id="43" idx="2"/>
                <a:endCxn id="65" idx="0"/>
              </p:cNvCxnSpPr>
              <p:nvPr/>
            </p:nvCxnSpPr>
            <p:spPr>
              <a:xfrm>
                <a:off x="9196922" y="3899121"/>
                <a:ext cx="0" cy="535749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Gerader Verbinder 117"/>
              <p:cNvCxnSpPr>
                <a:endCxn id="69" idx="3"/>
              </p:cNvCxnSpPr>
              <p:nvPr/>
            </p:nvCxnSpPr>
            <p:spPr>
              <a:xfrm flipH="1">
                <a:off x="8944593" y="3410431"/>
                <a:ext cx="213724" cy="7143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4" name="Freihandform 123"/>
              <p:cNvSpPr/>
              <p:nvPr/>
            </p:nvSpPr>
            <p:spPr>
              <a:xfrm>
                <a:off x="9024378" y="3411601"/>
                <a:ext cx="130968" cy="1640681"/>
              </a:xfrm>
              <a:custGeom>
                <a:avLst/>
                <a:gdLst>
                  <a:gd name="connsiteX0" fmla="*/ 0 w 130968"/>
                  <a:gd name="connsiteY0" fmla="*/ 0 h 1640681"/>
                  <a:gd name="connsiteX1" fmla="*/ 0 w 130968"/>
                  <a:gd name="connsiteY1" fmla="*/ 1640681 h 1640681"/>
                  <a:gd name="connsiteX2" fmla="*/ 130968 w 130968"/>
                  <a:gd name="connsiteY2" fmla="*/ 1640681 h 1640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0968" h="1640681">
                    <a:moveTo>
                      <a:pt x="0" y="0"/>
                    </a:moveTo>
                    <a:lnTo>
                      <a:pt x="0" y="1640681"/>
                    </a:lnTo>
                    <a:lnTo>
                      <a:pt x="130968" y="1640681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5" name="Textfeld 124"/>
              <p:cNvSpPr txBox="1"/>
              <p:nvPr/>
            </p:nvSpPr>
            <p:spPr>
              <a:xfrm>
                <a:off x="2745147" y="4477874"/>
                <a:ext cx="132286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err="1" smtClean="0"/>
                  <a:t>alternate</a:t>
                </a:r>
                <a:endParaRPr lang="de-DE" sz="2400" dirty="0"/>
              </a:p>
            </p:txBody>
          </p:sp>
          <p:sp>
            <p:nvSpPr>
              <p:cNvPr id="126" name="Textfeld 125"/>
              <p:cNvSpPr txBox="1"/>
              <p:nvPr/>
            </p:nvSpPr>
            <p:spPr>
              <a:xfrm>
                <a:off x="2751900" y="4836721"/>
                <a:ext cx="101822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analog</a:t>
                </a:r>
                <a:endParaRPr lang="de-DE" sz="2400" dirty="0"/>
              </a:p>
            </p:txBody>
          </p:sp>
          <p:cxnSp>
            <p:nvCxnSpPr>
              <p:cNvPr id="128" name="Gerader Verbinder 127"/>
              <p:cNvCxnSpPr>
                <a:stCxn id="84" idx="1"/>
              </p:cNvCxnSpPr>
              <p:nvPr/>
            </p:nvCxnSpPr>
            <p:spPr>
              <a:xfrm flipH="1">
                <a:off x="7263799" y="4209011"/>
                <a:ext cx="9040" cy="6897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Gerader Verbinder 130"/>
              <p:cNvCxnSpPr>
                <a:endCxn id="62" idx="0"/>
              </p:cNvCxnSpPr>
              <p:nvPr/>
            </p:nvCxnSpPr>
            <p:spPr>
              <a:xfrm flipH="1">
                <a:off x="6963428" y="4003565"/>
                <a:ext cx="1461" cy="1246898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5" name="Textfeld 134"/>
              <p:cNvSpPr txBox="1"/>
              <p:nvPr/>
            </p:nvSpPr>
            <p:spPr>
              <a:xfrm>
                <a:off x="6434029" y="3789445"/>
                <a:ext cx="4187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smtClean="0"/>
                  <a:t>01</a:t>
                </a:r>
                <a:endParaRPr lang="de-DE" dirty="0"/>
              </a:p>
            </p:txBody>
          </p:sp>
          <p:sp>
            <p:nvSpPr>
              <p:cNvPr id="136" name="Textfeld 135"/>
              <p:cNvSpPr txBox="1"/>
              <p:nvPr/>
            </p:nvSpPr>
            <p:spPr>
              <a:xfrm>
                <a:off x="6430942" y="4185711"/>
                <a:ext cx="4187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smtClean="0"/>
                  <a:t>10</a:t>
                </a:r>
                <a:endParaRPr lang="de-DE" dirty="0"/>
              </a:p>
            </p:txBody>
          </p:sp>
          <p:sp>
            <p:nvSpPr>
              <p:cNvPr id="137" name="Textfeld 136"/>
              <p:cNvSpPr txBox="1"/>
              <p:nvPr/>
            </p:nvSpPr>
            <p:spPr>
              <a:xfrm>
                <a:off x="6443996" y="4592391"/>
                <a:ext cx="4187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/>
                  <a:t>1</a:t>
                </a:r>
                <a:r>
                  <a:rPr lang="de-DE" dirty="0" smtClean="0"/>
                  <a:t>1</a:t>
                </a:r>
                <a:endParaRPr lang="de-DE" dirty="0"/>
              </a:p>
            </p:txBody>
          </p:sp>
          <p:sp>
            <p:nvSpPr>
              <p:cNvPr id="138" name="Textfeld 137"/>
              <p:cNvSpPr txBox="1"/>
              <p:nvPr/>
            </p:nvSpPr>
            <p:spPr>
              <a:xfrm>
                <a:off x="9628670" y="3658324"/>
                <a:ext cx="87415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err="1" smtClean="0"/>
                  <a:t>Portpin</a:t>
                </a:r>
                <a:endParaRPr lang="de-DE" dirty="0"/>
              </a:p>
            </p:txBody>
          </p:sp>
        </p:grpSp>
        <p:sp>
          <p:nvSpPr>
            <p:cNvPr id="140" name="Textfeld 139"/>
            <p:cNvSpPr txBox="1"/>
            <p:nvPr/>
          </p:nvSpPr>
          <p:spPr>
            <a:xfrm>
              <a:off x="6427988" y="2949110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00</a:t>
              </a:r>
              <a:endParaRPr lang="de-DE" dirty="0"/>
            </a:p>
          </p:txBody>
        </p:sp>
      </p:grpSp>
      <p:pic>
        <p:nvPicPr>
          <p:cNvPr id="141" name="Google Shape;569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426800" y="3262609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Legende mit Linie 1 141"/>
          <p:cNvSpPr/>
          <p:nvPr/>
        </p:nvSpPr>
        <p:spPr>
          <a:xfrm>
            <a:off x="8442325" y="378163"/>
            <a:ext cx="2736235" cy="1792460"/>
          </a:xfrm>
          <a:prstGeom prst="borderCallout1">
            <a:avLst>
              <a:gd name="adj1" fmla="val 100514"/>
              <a:gd name="adj2" fmla="val 60126"/>
              <a:gd name="adj3" fmla="val 161366"/>
              <a:gd name="adj4" fmla="val 81957"/>
            </a:avLst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Ein Port hat viele Register über die er konfiguriert werden kann 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146" name="Audio 14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715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9707"/>
    </mc:Choice>
    <mc:Fallback xmlns="">
      <p:transition spd="slow" advTm="497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367620"/>
            <a:ext cx="3164114" cy="53226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Ports konfigurieren</a:t>
            </a:r>
            <a:endParaRPr lang="de-DE" sz="2400" dirty="0"/>
          </a:p>
        </p:txBody>
      </p:sp>
      <p:sp>
        <p:nvSpPr>
          <p:cNvPr id="6" name="Textfeld 5"/>
          <p:cNvSpPr txBox="1"/>
          <p:nvPr/>
        </p:nvSpPr>
        <p:spPr>
          <a:xfrm>
            <a:off x="254583" y="1058201"/>
            <a:ext cx="844295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smtClean="0"/>
              <a:t>Aufbau eines General </a:t>
            </a:r>
            <a:r>
              <a:rPr lang="de-DE" sz="3200" dirty="0" err="1" smtClean="0"/>
              <a:t>Purpos</a:t>
            </a:r>
            <a:r>
              <a:rPr lang="de-DE" sz="3200" dirty="0" smtClean="0"/>
              <a:t> Input Output GPIO</a:t>
            </a:r>
          </a:p>
          <a:p>
            <a:r>
              <a:rPr lang="de-DE" sz="2400" dirty="0" smtClean="0"/>
              <a:t>(vereinfacht)</a:t>
            </a:r>
            <a:endParaRPr lang="de-DE" sz="2400" dirty="0"/>
          </a:p>
        </p:txBody>
      </p:sp>
      <p:grpSp>
        <p:nvGrpSpPr>
          <p:cNvPr id="3" name="Gruppieren 2"/>
          <p:cNvGrpSpPr/>
          <p:nvPr/>
        </p:nvGrpSpPr>
        <p:grpSpPr>
          <a:xfrm>
            <a:off x="495373" y="2536383"/>
            <a:ext cx="4431630" cy="2519711"/>
            <a:chOff x="1474319" y="2170623"/>
            <a:chExt cx="4431630" cy="2519711"/>
          </a:xfrm>
        </p:grpSpPr>
        <p:grpSp>
          <p:nvGrpSpPr>
            <p:cNvPr id="139" name="Gruppieren 138"/>
            <p:cNvGrpSpPr/>
            <p:nvPr/>
          </p:nvGrpSpPr>
          <p:grpSpPr>
            <a:xfrm>
              <a:off x="1474319" y="2170623"/>
              <a:ext cx="4431630" cy="2519711"/>
              <a:chOff x="1474318" y="2170623"/>
              <a:chExt cx="8797605" cy="4073658"/>
            </a:xfrm>
          </p:grpSpPr>
          <p:sp>
            <p:nvSpPr>
              <p:cNvPr id="4" name="Rechteck 3"/>
              <p:cNvSpPr/>
              <p:nvPr/>
            </p:nvSpPr>
            <p:spPr>
              <a:xfrm>
                <a:off x="1474318" y="2572242"/>
                <a:ext cx="8002497" cy="3270422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9713487" y="4003565"/>
                <a:ext cx="399535" cy="407773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200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35" name="Gerader Verbinder 34"/>
              <p:cNvCxnSpPr>
                <a:stCxn id="4" idx="3"/>
                <a:endCxn id="33" idx="1"/>
              </p:cNvCxnSpPr>
              <p:nvPr/>
            </p:nvCxnSpPr>
            <p:spPr>
              <a:xfrm flipV="1">
                <a:off x="9476815" y="4207452"/>
                <a:ext cx="236672" cy="1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Rechteck 36"/>
              <p:cNvSpPr/>
              <p:nvPr/>
            </p:nvSpPr>
            <p:spPr>
              <a:xfrm>
                <a:off x="2621659" y="2728730"/>
                <a:ext cx="1045813" cy="40777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1200" dirty="0" smtClean="0">
                    <a:solidFill>
                      <a:schemeClr val="tx1"/>
                    </a:solidFill>
                  </a:rPr>
                  <a:t>IDR</a:t>
                </a:r>
                <a:endParaRPr lang="de-DE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4882569" y="3875680"/>
                <a:ext cx="1045813" cy="40777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1200" dirty="0">
                    <a:solidFill>
                      <a:schemeClr val="tx1"/>
                    </a:solidFill>
                  </a:rPr>
                  <a:t>O</a:t>
                </a:r>
                <a:r>
                  <a:rPr lang="de-DE" sz="1200" dirty="0" smtClean="0">
                    <a:solidFill>
                      <a:schemeClr val="tx1"/>
                    </a:solidFill>
                  </a:rPr>
                  <a:t>DR</a:t>
                </a:r>
                <a:endParaRPr lang="de-DE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2621658" y="3319075"/>
                <a:ext cx="1045813" cy="40777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1200" dirty="0" smtClean="0">
                    <a:solidFill>
                      <a:schemeClr val="tx1"/>
                    </a:solidFill>
                  </a:rPr>
                  <a:t>BSR</a:t>
                </a:r>
                <a:endParaRPr lang="de-DE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2621657" y="3875681"/>
                <a:ext cx="1045813" cy="40777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1200" dirty="0" smtClean="0">
                    <a:solidFill>
                      <a:schemeClr val="tx1"/>
                    </a:solidFill>
                  </a:rPr>
                  <a:t>BRR</a:t>
                </a:r>
                <a:endParaRPr lang="de-DE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Pfeil nach oben und unten 45"/>
              <p:cNvSpPr/>
              <p:nvPr/>
            </p:nvSpPr>
            <p:spPr>
              <a:xfrm>
                <a:off x="1749161" y="2170623"/>
                <a:ext cx="568411" cy="4073658"/>
              </a:xfrm>
              <a:prstGeom prst="upDownArrow">
                <a:avLst/>
              </a:prstGeom>
              <a:solidFill>
                <a:schemeClr val="bg1"/>
              </a:solidFill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de-DE" sz="1200" dirty="0" smtClean="0">
                    <a:solidFill>
                      <a:schemeClr val="tx1"/>
                    </a:solidFill>
                  </a:rPr>
                  <a:t>Datenbus</a:t>
                </a:r>
                <a:endParaRPr lang="de-DE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Rechteck 42"/>
              <p:cNvSpPr/>
              <p:nvPr/>
            </p:nvSpPr>
            <p:spPr>
              <a:xfrm>
                <a:off x="9156100" y="3616092"/>
                <a:ext cx="81643" cy="283029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200"/>
              </a:p>
            </p:txBody>
          </p:sp>
          <p:sp>
            <p:nvSpPr>
              <p:cNvPr id="53" name="Freihandform 52"/>
              <p:cNvSpPr/>
              <p:nvPr/>
            </p:nvSpPr>
            <p:spPr>
              <a:xfrm>
                <a:off x="9132968" y="3325828"/>
                <a:ext cx="58479" cy="287079"/>
              </a:xfrm>
              <a:custGeom>
                <a:avLst/>
                <a:gdLst>
                  <a:gd name="connsiteX0" fmla="*/ 58479 w 58479"/>
                  <a:gd name="connsiteY0" fmla="*/ 287079 h 287079"/>
                  <a:gd name="connsiteX1" fmla="*/ 58479 w 58479"/>
                  <a:gd name="connsiteY1" fmla="*/ 154172 h 287079"/>
                  <a:gd name="connsiteX2" fmla="*/ 0 w 58479"/>
                  <a:gd name="connsiteY2" fmla="*/ 0 h 287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8479" h="287079">
                    <a:moveTo>
                      <a:pt x="58479" y="287079"/>
                    </a:moveTo>
                    <a:lnTo>
                      <a:pt x="58479" y="154172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200"/>
              </a:p>
            </p:txBody>
          </p:sp>
          <p:cxnSp>
            <p:nvCxnSpPr>
              <p:cNvPr id="55" name="Gerader Verbinder 54"/>
              <p:cNvCxnSpPr/>
              <p:nvPr/>
            </p:nvCxnSpPr>
            <p:spPr>
              <a:xfrm>
                <a:off x="9191447" y="3091146"/>
                <a:ext cx="0" cy="227929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Textfeld 58"/>
              <p:cNvSpPr txBox="1"/>
              <p:nvPr/>
            </p:nvSpPr>
            <p:spPr>
              <a:xfrm>
                <a:off x="8910680" y="2743826"/>
                <a:ext cx="39145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200" dirty="0" smtClean="0"/>
                  <a:t>„1“</a:t>
                </a:r>
                <a:endParaRPr lang="de-DE" sz="1200" dirty="0"/>
              </a:p>
            </p:txBody>
          </p:sp>
          <p:sp>
            <p:nvSpPr>
              <p:cNvPr id="60" name="Rechteck 59"/>
              <p:cNvSpPr/>
              <p:nvPr/>
            </p:nvSpPr>
            <p:spPr>
              <a:xfrm>
                <a:off x="6177898" y="3778373"/>
                <a:ext cx="1571060" cy="1336436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Rechteck 61"/>
              <p:cNvSpPr/>
              <p:nvPr/>
            </p:nvSpPr>
            <p:spPr>
              <a:xfrm>
                <a:off x="6177897" y="5250463"/>
                <a:ext cx="1571061" cy="407773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1200" dirty="0" smtClean="0">
                    <a:solidFill>
                      <a:schemeClr val="tx1"/>
                    </a:solidFill>
                  </a:rPr>
                  <a:t>MODER</a:t>
                </a:r>
                <a:endParaRPr lang="de-DE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Rechteck 64"/>
              <p:cNvSpPr/>
              <p:nvPr/>
            </p:nvSpPr>
            <p:spPr>
              <a:xfrm>
                <a:off x="9156100" y="4434870"/>
                <a:ext cx="81643" cy="283029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200"/>
              </a:p>
            </p:txBody>
          </p:sp>
          <p:grpSp>
            <p:nvGrpSpPr>
              <p:cNvPr id="73" name="Gruppieren 72"/>
              <p:cNvGrpSpPr/>
              <p:nvPr/>
            </p:nvGrpSpPr>
            <p:grpSpPr>
              <a:xfrm>
                <a:off x="9132968" y="4728702"/>
                <a:ext cx="58479" cy="521761"/>
                <a:chOff x="8057203" y="4693714"/>
                <a:chExt cx="58479" cy="521761"/>
              </a:xfrm>
            </p:grpSpPr>
            <p:sp>
              <p:nvSpPr>
                <p:cNvPr id="66" name="Freihandform 65"/>
                <p:cNvSpPr/>
                <p:nvPr/>
              </p:nvSpPr>
              <p:spPr>
                <a:xfrm>
                  <a:off x="8057203" y="4928396"/>
                  <a:ext cx="58479" cy="287079"/>
                </a:xfrm>
                <a:custGeom>
                  <a:avLst/>
                  <a:gdLst>
                    <a:gd name="connsiteX0" fmla="*/ 58479 w 58479"/>
                    <a:gd name="connsiteY0" fmla="*/ 287079 h 287079"/>
                    <a:gd name="connsiteX1" fmla="*/ 58479 w 58479"/>
                    <a:gd name="connsiteY1" fmla="*/ 154172 h 287079"/>
                    <a:gd name="connsiteX2" fmla="*/ 0 w 58479"/>
                    <a:gd name="connsiteY2" fmla="*/ 0 h 287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8479" h="287079">
                      <a:moveTo>
                        <a:pt x="58479" y="287079"/>
                      </a:moveTo>
                      <a:lnTo>
                        <a:pt x="58479" y="15417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 sz="1200"/>
                </a:p>
              </p:txBody>
            </p:sp>
            <p:cxnSp>
              <p:nvCxnSpPr>
                <p:cNvPr id="67" name="Gerader Verbinder 66"/>
                <p:cNvCxnSpPr/>
                <p:nvPr/>
              </p:nvCxnSpPr>
              <p:spPr>
                <a:xfrm>
                  <a:off x="8115682" y="4693714"/>
                  <a:ext cx="0" cy="227929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8" name="Textfeld 67"/>
              <p:cNvSpPr txBox="1"/>
              <p:nvPr/>
            </p:nvSpPr>
            <p:spPr>
              <a:xfrm>
                <a:off x="8944424" y="5208242"/>
                <a:ext cx="39145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200" dirty="0" smtClean="0"/>
                  <a:t>„0“</a:t>
                </a:r>
                <a:endParaRPr lang="de-DE" sz="1200" dirty="0"/>
              </a:p>
            </p:txBody>
          </p:sp>
          <p:sp>
            <p:nvSpPr>
              <p:cNvPr id="69" name="Rechteck 68"/>
              <p:cNvSpPr/>
              <p:nvPr/>
            </p:nvSpPr>
            <p:spPr>
              <a:xfrm>
                <a:off x="7483171" y="3213687"/>
                <a:ext cx="1461422" cy="407773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1200" dirty="0" smtClean="0">
                    <a:solidFill>
                      <a:schemeClr val="tx1"/>
                    </a:solidFill>
                  </a:rPr>
                  <a:t>PUPDR</a:t>
                </a:r>
                <a:endParaRPr lang="de-DE" sz="1200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70" name="Gerader Verbinder 69"/>
              <p:cNvCxnSpPr>
                <a:stCxn id="84" idx="0"/>
                <a:endCxn id="4" idx="3"/>
              </p:cNvCxnSpPr>
              <p:nvPr/>
            </p:nvCxnSpPr>
            <p:spPr>
              <a:xfrm flipV="1">
                <a:off x="7803475" y="4207453"/>
                <a:ext cx="1673340" cy="155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4" name="Gruppieren 73"/>
              <p:cNvGrpSpPr/>
              <p:nvPr/>
            </p:nvGrpSpPr>
            <p:grpSpPr>
              <a:xfrm rot="5400000">
                <a:off x="6990094" y="3793750"/>
                <a:ext cx="58479" cy="521761"/>
                <a:chOff x="8057203" y="4693714"/>
                <a:chExt cx="58479" cy="521761"/>
              </a:xfrm>
            </p:grpSpPr>
            <p:sp>
              <p:nvSpPr>
                <p:cNvPr id="75" name="Freihandform 74"/>
                <p:cNvSpPr/>
                <p:nvPr/>
              </p:nvSpPr>
              <p:spPr>
                <a:xfrm>
                  <a:off x="8057203" y="4928396"/>
                  <a:ext cx="58479" cy="287079"/>
                </a:xfrm>
                <a:custGeom>
                  <a:avLst/>
                  <a:gdLst>
                    <a:gd name="connsiteX0" fmla="*/ 58479 w 58479"/>
                    <a:gd name="connsiteY0" fmla="*/ 287079 h 287079"/>
                    <a:gd name="connsiteX1" fmla="*/ 58479 w 58479"/>
                    <a:gd name="connsiteY1" fmla="*/ 154172 h 287079"/>
                    <a:gd name="connsiteX2" fmla="*/ 0 w 58479"/>
                    <a:gd name="connsiteY2" fmla="*/ 0 h 287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8479" h="287079">
                      <a:moveTo>
                        <a:pt x="58479" y="287079"/>
                      </a:moveTo>
                      <a:lnTo>
                        <a:pt x="58479" y="15417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 sz="1200"/>
                </a:p>
              </p:txBody>
            </p:sp>
            <p:cxnSp>
              <p:nvCxnSpPr>
                <p:cNvPr id="76" name="Gerader Verbinder 75"/>
                <p:cNvCxnSpPr/>
                <p:nvPr/>
              </p:nvCxnSpPr>
              <p:spPr>
                <a:xfrm>
                  <a:off x="8115682" y="4693714"/>
                  <a:ext cx="0" cy="227929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7" name="Gruppieren 76"/>
              <p:cNvGrpSpPr/>
              <p:nvPr/>
            </p:nvGrpSpPr>
            <p:grpSpPr>
              <a:xfrm rot="5400000">
                <a:off x="6985509" y="4233553"/>
                <a:ext cx="58479" cy="521761"/>
                <a:chOff x="8057203" y="4693714"/>
                <a:chExt cx="58479" cy="521761"/>
              </a:xfrm>
            </p:grpSpPr>
            <p:sp>
              <p:nvSpPr>
                <p:cNvPr id="78" name="Freihandform 77"/>
                <p:cNvSpPr/>
                <p:nvPr/>
              </p:nvSpPr>
              <p:spPr>
                <a:xfrm>
                  <a:off x="8057203" y="4928396"/>
                  <a:ext cx="58479" cy="287079"/>
                </a:xfrm>
                <a:custGeom>
                  <a:avLst/>
                  <a:gdLst>
                    <a:gd name="connsiteX0" fmla="*/ 58479 w 58479"/>
                    <a:gd name="connsiteY0" fmla="*/ 287079 h 287079"/>
                    <a:gd name="connsiteX1" fmla="*/ 58479 w 58479"/>
                    <a:gd name="connsiteY1" fmla="*/ 154172 h 287079"/>
                    <a:gd name="connsiteX2" fmla="*/ 0 w 58479"/>
                    <a:gd name="connsiteY2" fmla="*/ 0 h 287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8479" h="287079">
                      <a:moveTo>
                        <a:pt x="58479" y="287079"/>
                      </a:moveTo>
                      <a:lnTo>
                        <a:pt x="58479" y="15417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 sz="1200"/>
                </a:p>
              </p:txBody>
            </p:sp>
            <p:cxnSp>
              <p:nvCxnSpPr>
                <p:cNvPr id="79" name="Gerader Verbinder 78"/>
                <p:cNvCxnSpPr/>
                <p:nvPr/>
              </p:nvCxnSpPr>
              <p:spPr>
                <a:xfrm>
                  <a:off x="8115682" y="4693714"/>
                  <a:ext cx="0" cy="227929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0" name="Gruppieren 79"/>
              <p:cNvGrpSpPr/>
              <p:nvPr/>
            </p:nvGrpSpPr>
            <p:grpSpPr>
              <a:xfrm rot="5400000">
                <a:off x="6973678" y="4608629"/>
                <a:ext cx="58479" cy="521761"/>
                <a:chOff x="8057203" y="4693714"/>
                <a:chExt cx="58479" cy="521761"/>
              </a:xfrm>
            </p:grpSpPr>
            <p:sp>
              <p:nvSpPr>
                <p:cNvPr id="81" name="Freihandform 80"/>
                <p:cNvSpPr/>
                <p:nvPr/>
              </p:nvSpPr>
              <p:spPr>
                <a:xfrm>
                  <a:off x="8057203" y="4928396"/>
                  <a:ext cx="58479" cy="287079"/>
                </a:xfrm>
                <a:custGeom>
                  <a:avLst/>
                  <a:gdLst>
                    <a:gd name="connsiteX0" fmla="*/ 58479 w 58479"/>
                    <a:gd name="connsiteY0" fmla="*/ 287079 h 287079"/>
                    <a:gd name="connsiteX1" fmla="*/ 58479 w 58479"/>
                    <a:gd name="connsiteY1" fmla="*/ 154172 h 287079"/>
                    <a:gd name="connsiteX2" fmla="*/ 0 w 58479"/>
                    <a:gd name="connsiteY2" fmla="*/ 0 h 287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8479" h="287079">
                      <a:moveTo>
                        <a:pt x="58479" y="287079"/>
                      </a:moveTo>
                      <a:lnTo>
                        <a:pt x="58479" y="15417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 sz="1200"/>
                </a:p>
              </p:txBody>
            </p:sp>
            <p:cxnSp>
              <p:nvCxnSpPr>
                <p:cNvPr id="82" name="Gerader Verbinder 81"/>
                <p:cNvCxnSpPr/>
                <p:nvPr/>
              </p:nvCxnSpPr>
              <p:spPr>
                <a:xfrm>
                  <a:off x="8115682" y="4693714"/>
                  <a:ext cx="0" cy="227929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4" name="Freihandform 83"/>
              <p:cNvSpPr/>
              <p:nvPr/>
            </p:nvSpPr>
            <p:spPr>
              <a:xfrm>
                <a:off x="3672092" y="2972439"/>
                <a:ext cx="4131383" cy="1236572"/>
              </a:xfrm>
              <a:custGeom>
                <a:avLst/>
                <a:gdLst>
                  <a:gd name="connsiteX0" fmla="*/ 4131383 w 4131383"/>
                  <a:gd name="connsiteY0" fmla="*/ 1236572 h 1236572"/>
                  <a:gd name="connsiteX1" fmla="*/ 3600747 w 4131383"/>
                  <a:gd name="connsiteY1" fmla="*/ 1236572 h 1236572"/>
                  <a:gd name="connsiteX2" fmla="*/ 3600747 w 4131383"/>
                  <a:gd name="connsiteY2" fmla="*/ 0 h 1236572"/>
                  <a:gd name="connsiteX3" fmla="*/ 0 w 4131383"/>
                  <a:gd name="connsiteY3" fmla="*/ 0 h 1236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31383" h="1236572">
                    <a:moveTo>
                      <a:pt x="4131383" y="1236572"/>
                    </a:moveTo>
                    <a:lnTo>
                      <a:pt x="3600747" y="1236572"/>
                    </a:lnTo>
                    <a:lnTo>
                      <a:pt x="3600747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FF0000"/>
                </a:solidFill>
                <a:tailEnd type="triangl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200"/>
              </a:p>
            </p:txBody>
          </p:sp>
          <p:cxnSp>
            <p:nvCxnSpPr>
              <p:cNvPr id="86" name="Gerader Verbinder 85"/>
              <p:cNvCxnSpPr>
                <a:stCxn id="75" idx="0"/>
                <a:endCxn id="38" idx="3"/>
              </p:cNvCxnSpPr>
              <p:nvPr/>
            </p:nvCxnSpPr>
            <p:spPr>
              <a:xfrm flipH="1" flipV="1">
                <a:off x="5928382" y="4079567"/>
                <a:ext cx="830071" cy="4303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Gewinkelte Verbindung 93"/>
              <p:cNvCxnSpPr>
                <a:stCxn id="39" idx="3"/>
                <a:endCxn id="38" idx="1"/>
              </p:cNvCxnSpPr>
              <p:nvPr/>
            </p:nvCxnSpPr>
            <p:spPr>
              <a:xfrm>
                <a:off x="3667471" y="3522962"/>
                <a:ext cx="1215098" cy="556605"/>
              </a:xfrm>
              <a:prstGeom prst="bentConnector3">
                <a:avLst/>
              </a:prstGeom>
              <a:ln w="190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Gewinkelte Verbindung 95"/>
              <p:cNvCxnSpPr>
                <a:stCxn id="40" idx="3"/>
                <a:endCxn id="38" idx="1"/>
              </p:cNvCxnSpPr>
              <p:nvPr/>
            </p:nvCxnSpPr>
            <p:spPr>
              <a:xfrm flipV="1">
                <a:off x="3667470" y="4079567"/>
                <a:ext cx="1215099" cy="1"/>
              </a:xfrm>
              <a:prstGeom prst="bentConnector3">
                <a:avLst/>
              </a:prstGeom>
              <a:ln w="190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Gewinkelte Verbindung 97"/>
              <p:cNvCxnSpPr>
                <a:endCxn id="38" idx="1"/>
              </p:cNvCxnSpPr>
              <p:nvPr/>
            </p:nvCxnSpPr>
            <p:spPr>
              <a:xfrm flipV="1">
                <a:off x="2161615" y="4079567"/>
                <a:ext cx="2720954" cy="444106"/>
              </a:xfrm>
              <a:prstGeom prst="bentConnector3">
                <a:avLst>
                  <a:gd name="adj1" fmla="val 77655"/>
                </a:avLst>
              </a:prstGeom>
              <a:ln w="190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Gewinkelte Verbindung 100"/>
              <p:cNvCxnSpPr/>
              <p:nvPr/>
            </p:nvCxnSpPr>
            <p:spPr>
              <a:xfrm flipV="1">
                <a:off x="2828365" y="4523673"/>
                <a:ext cx="3913672" cy="345836"/>
              </a:xfrm>
              <a:prstGeom prst="bentConnector3">
                <a:avLst/>
              </a:prstGeom>
              <a:ln w="19050">
                <a:solidFill>
                  <a:srgbClr val="FF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Gewinkelte Verbindung 102"/>
              <p:cNvCxnSpPr/>
              <p:nvPr/>
            </p:nvCxnSpPr>
            <p:spPr>
              <a:xfrm flipV="1">
                <a:off x="2828365" y="4898749"/>
                <a:ext cx="3913672" cy="351714"/>
              </a:xfrm>
              <a:prstGeom prst="bentConnector3">
                <a:avLst>
                  <a:gd name="adj1" fmla="val 64846"/>
                </a:avLst>
              </a:prstGeom>
              <a:ln w="19050">
                <a:solidFill>
                  <a:srgbClr val="FF0000"/>
                </a:solidFill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Gerade Verbindung mit Pfeil 105"/>
              <p:cNvCxnSpPr>
                <a:stCxn id="37" idx="1"/>
              </p:cNvCxnSpPr>
              <p:nvPr/>
            </p:nvCxnSpPr>
            <p:spPr>
              <a:xfrm flipH="1" flipV="1">
                <a:off x="2161615" y="2928492"/>
                <a:ext cx="460044" cy="4125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Gerade Verbindung mit Pfeil 107"/>
              <p:cNvCxnSpPr>
                <a:stCxn id="39" idx="1"/>
              </p:cNvCxnSpPr>
              <p:nvPr/>
            </p:nvCxnSpPr>
            <p:spPr>
              <a:xfrm flipH="1" flipV="1">
                <a:off x="2161615" y="3522961"/>
                <a:ext cx="460043" cy="1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Gerade Verbindung mit Pfeil 108"/>
              <p:cNvCxnSpPr/>
              <p:nvPr/>
            </p:nvCxnSpPr>
            <p:spPr>
              <a:xfrm flipH="1" flipV="1">
                <a:off x="2173051" y="4077822"/>
                <a:ext cx="460043" cy="1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Gerader Verbinder 112"/>
              <p:cNvCxnSpPr>
                <a:stCxn id="43" idx="2"/>
                <a:endCxn id="65" idx="0"/>
              </p:cNvCxnSpPr>
              <p:nvPr/>
            </p:nvCxnSpPr>
            <p:spPr>
              <a:xfrm>
                <a:off x="9196922" y="3899121"/>
                <a:ext cx="0" cy="535749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Gerader Verbinder 117"/>
              <p:cNvCxnSpPr>
                <a:endCxn id="69" idx="3"/>
              </p:cNvCxnSpPr>
              <p:nvPr/>
            </p:nvCxnSpPr>
            <p:spPr>
              <a:xfrm flipH="1">
                <a:off x="8944593" y="3410431"/>
                <a:ext cx="213724" cy="7143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4" name="Freihandform 123"/>
              <p:cNvSpPr/>
              <p:nvPr/>
            </p:nvSpPr>
            <p:spPr>
              <a:xfrm>
                <a:off x="9024378" y="3411601"/>
                <a:ext cx="130968" cy="1640681"/>
              </a:xfrm>
              <a:custGeom>
                <a:avLst/>
                <a:gdLst>
                  <a:gd name="connsiteX0" fmla="*/ 0 w 130968"/>
                  <a:gd name="connsiteY0" fmla="*/ 0 h 1640681"/>
                  <a:gd name="connsiteX1" fmla="*/ 0 w 130968"/>
                  <a:gd name="connsiteY1" fmla="*/ 1640681 h 1640681"/>
                  <a:gd name="connsiteX2" fmla="*/ 130968 w 130968"/>
                  <a:gd name="connsiteY2" fmla="*/ 1640681 h 1640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0968" h="1640681">
                    <a:moveTo>
                      <a:pt x="0" y="0"/>
                    </a:moveTo>
                    <a:lnTo>
                      <a:pt x="0" y="1640681"/>
                    </a:lnTo>
                    <a:lnTo>
                      <a:pt x="130968" y="1640681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200"/>
              </a:p>
            </p:txBody>
          </p:sp>
          <p:sp>
            <p:nvSpPr>
              <p:cNvPr id="125" name="Textfeld 124"/>
              <p:cNvSpPr txBox="1"/>
              <p:nvPr/>
            </p:nvSpPr>
            <p:spPr>
              <a:xfrm>
                <a:off x="2745147" y="4477874"/>
                <a:ext cx="75219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200" dirty="0" err="1" smtClean="0"/>
                  <a:t>alternate</a:t>
                </a:r>
                <a:endParaRPr lang="de-DE" sz="1200" dirty="0"/>
              </a:p>
            </p:txBody>
          </p:sp>
          <p:sp>
            <p:nvSpPr>
              <p:cNvPr id="126" name="Textfeld 125"/>
              <p:cNvSpPr txBox="1"/>
              <p:nvPr/>
            </p:nvSpPr>
            <p:spPr>
              <a:xfrm>
                <a:off x="2751900" y="4836721"/>
                <a:ext cx="60144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200" dirty="0" smtClean="0"/>
                  <a:t>analog</a:t>
                </a:r>
                <a:endParaRPr lang="de-DE" sz="1200" dirty="0"/>
              </a:p>
            </p:txBody>
          </p:sp>
          <p:cxnSp>
            <p:nvCxnSpPr>
              <p:cNvPr id="128" name="Gerader Verbinder 127"/>
              <p:cNvCxnSpPr>
                <a:stCxn id="84" idx="1"/>
              </p:cNvCxnSpPr>
              <p:nvPr/>
            </p:nvCxnSpPr>
            <p:spPr>
              <a:xfrm flipH="1">
                <a:off x="7263799" y="4209011"/>
                <a:ext cx="9040" cy="6897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Gerader Verbinder 130"/>
              <p:cNvCxnSpPr>
                <a:endCxn id="62" idx="0"/>
              </p:cNvCxnSpPr>
              <p:nvPr/>
            </p:nvCxnSpPr>
            <p:spPr>
              <a:xfrm flipH="1">
                <a:off x="6963428" y="4003565"/>
                <a:ext cx="1461" cy="1246898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5" name="Textfeld 134"/>
              <p:cNvSpPr txBox="1"/>
              <p:nvPr/>
            </p:nvSpPr>
            <p:spPr>
              <a:xfrm>
                <a:off x="6434029" y="3789445"/>
                <a:ext cx="3417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200" dirty="0" smtClean="0"/>
                  <a:t>01</a:t>
                </a:r>
                <a:endParaRPr lang="de-DE" sz="1200" dirty="0"/>
              </a:p>
            </p:txBody>
          </p:sp>
          <p:sp>
            <p:nvSpPr>
              <p:cNvPr id="136" name="Textfeld 135"/>
              <p:cNvSpPr txBox="1"/>
              <p:nvPr/>
            </p:nvSpPr>
            <p:spPr>
              <a:xfrm>
                <a:off x="6430942" y="4185711"/>
                <a:ext cx="3417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200" dirty="0" smtClean="0"/>
                  <a:t>10</a:t>
                </a:r>
                <a:endParaRPr lang="de-DE" sz="1200" dirty="0"/>
              </a:p>
            </p:txBody>
          </p:sp>
          <p:sp>
            <p:nvSpPr>
              <p:cNvPr id="137" name="Textfeld 136"/>
              <p:cNvSpPr txBox="1"/>
              <p:nvPr/>
            </p:nvSpPr>
            <p:spPr>
              <a:xfrm>
                <a:off x="6443996" y="4592391"/>
                <a:ext cx="3417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200" dirty="0"/>
                  <a:t>1</a:t>
                </a:r>
                <a:r>
                  <a:rPr lang="de-DE" sz="1200" dirty="0" smtClean="0"/>
                  <a:t>1</a:t>
                </a:r>
                <a:endParaRPr lang="de-DE" sz="1200" dirty="0"/>
              </a:p>
            </p:txBody>
          </p:sp>
          <p:sp>
            <p:nvSpPr>
              <p:cNvPr id="138" name="Textfeld 137"/>
              <p:cNvSpPr txBox="1"/>
              <p:nvPr/>
            </p:nvSpPr>
            <p:spPr>
              <a:xfrm>
                <a:off x="9628670" y="3658324"/>
                <a:ext cx="64325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200" dirty="0" err="1" smtClean="0"/>
                  <a:t>Portpin</a:t>
                </a:r>
                <a:endParaRPr lang="de-DE" sz="1200" dirty="0"/>
              </a:p>
            </p:txBody>
          </p:sp>
        </p:grpSp>
        <p:sp>
          <p:nvSpPr>
            <p:cNvPr id="140" name="Textfeld 139"/>
            <p:cNvSpPr txBox="1"/>
            <p:nvPr/>
          </p:nvSpPr>
          <p:spPr>
            <a:xfrm>
              <a:off x="3922820" y="2626161"/>
              <a:ext cx="341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 smtClean="0"/>
                <a:t>00</a:t>
              </a:r>
              <a:endParaRPr lang="de-DE" sz="1200" dirty="0"/>
            </a:p>
          </p:txBody>
        </p:sp>
      </p:grpSp>
      <p:pic>
        <p:nvPicPr>
          <p:cNvPr id="141" name="Google Shape;569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84546" y="4415265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Legende mit Linie 1 141"/>
          <p:cNvSpPr/>
          <p:nvPr/>
        </p:nvSpPr>
        <p:spPr>
          <a:xfrm>
            <a:off x="8506348" y="520982"/>
            <a:ext cx="2736235" cy="2818723"/>
          </a:xfrm>
          <a:prstGeom prst="borderCallout1">
            <a:avLst>
              <a:gd name="adj1" fmla="val 100514"/>
              <a:gd name="adj2" fmla="val 60126"/>
              <a:gd name="adj3" fmla="val 141561"/>
              <a:gd name="adj4" fmla="val 18266"/>
            </a:avLst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Alle GPIO sind gleich aufgebaut. Z.B.</a:t>
            </a:r>
          </a:p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LDR R0,=GPIOB</a:t>
            </a:r>
          </a:p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LDRB R1,[R0,IDR]</a:t>
            </a:r>
          </a:p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Holt die Daten vom IDR von GPIOB und lädt sie in R1</a:t>
            </a:r>
            <a:endParaRPr lang="de-DE" sz="2400" dirty="0">
              <a:solidFill>
                <a:srgbClr val="FF0000"/>
              </a:solidFill>
            </a:endParaRPr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8628669"/>
              </p:ext>
            </p:extLst>
          </p:nvPr>
        </p:nvGraphicFramePr>
        <p:xfrm>
          <a:off x="5339746" y="2199678"/>
          <a:ext cx="2844800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8494"/>
                <a:gridCol w="144630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Offset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Register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0x0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MODER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0x4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0x8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0xC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PUPDR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0x10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IDR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0x14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ODR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0x18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BSR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0x1A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BRR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Textfeld 6"/>
          <p:cNvSpPr txBox="1"/>
          <p:nvPr/>
        </p:nvSpPr>
        <p:spPr>
          <a:xfrm>
            <a:off x="5249554" y="1827642"/>
            <a:ext cx="19981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Basisadresse </a:t>
            </a:r>
            <a:r>
              <a:rPr lang="de-DE" dirty="0" err="1" smtClean="0"/>
              <a:t>GPIOx</a:t>
            </a:r>
            <a:endParaRPr lang="de-DE" dirty="0"/>
          </a:p>
        </p:txBody>
      </p:sp>
      <p:grpSp>
        <p:nvGrpSpPr>
          <p:cNvPr id="63" name="Google Shape;427;p10"/>
          <p:cNvGrpSpPr/>
          <p:nvPr/>
        </p:nvGrpSpPr>
        <p:grpSpPr>
          <a:xfrm>
            <a:off x="9618768" y="3591025"/>
            <a:ext cx="1160394" cy="3266975"/>
            <a:chOff x="6610551" y="278671"/>
            <a:chExt cx="1939350" cy="3457271"/>
          </a:xfrm>
        </p:grpSpPr>
        <p:grpSp>
          <p:nvGrpSpPr>
            <p:cNvPr id="71" name="Google Shape;429;p10"/>
            <p:cNvGrpSpPr/>
            <p:nvPr/>
          </p:nvGrpSpPr>
          <p:grpSpPr>
            <a:xfrm>
              <a:off x="6905560" y="278671"/>
              <a:ext cx="1644093" cy="3187895"/>
              <a:chOff x="7271300" y="8342"/>
              <a:chExt cx="1651193" cy="2670600"/>
            </a:xfrm>
          </p:grpSpPr>
          <p:grpSp>
            <p:nvGrpSpPr>
              <p:cNvPr id="115" name="Google Shape;430;p10"/>
              <p:cNvGrpSpPr/>
              <p:nvPr/>
            </p:nvGrpSpPr>
            <p:grpSpPr>
              <a:xfrm>
                <a:off x="7271300" y="382350"/>
                <a:ext cx="1647000" cy="477600"/>
                <a:chOff x="7271300" y="382350"/>
                <a:chExt cx="1647000" cy="477600"/>
              </a:xfrm>
            </p:grpSpPr>
            <p:sp>
              <p:nvSpPr>
                <p:cNvPr id="129" name="Google Shape;431;p10"/>
                <p:cNvSpPr/>
                <p:nvPr/>
              </p:nvSpPr>
              <p:spPr>
                <a:xfrm>
                  <a:off x="7271300" y="382350"/>
                  <a:ext cx="1647000" cy="238800"/>
                </a:xfrm>
                <a:prstGeom prst="rect">
                  <a:avLst/>
                </a:prstGeom>
                <a:noFill/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0" name="Google Shape;432;p10"/>
                <p:cNvSpPr/>
                <p:nvPr/>
              </p:nvSpPr>
              <p:spPr>
                <a:xfrm>
                  <a:off x="7271300" y="621150"/>
                  <a:ext cx="1647000" cy="238800"/>
                </a:xfrm>
                <a:prstGeom prst="rect">
                  <a:avLst/>
                </a:prstGeom>
                <a:noFill/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116" name="Google Shape;433;p10"/>
              <p:cNvGrpSpPr/>
              <p:nvPr/>
            </p:nvGrpSpPr>
            <p:grpSpPr>
              <a:xfrm>
                <a:off x="7271301" y="1110925"/>
                <a:ext cx="1647000" cy="477600"/>
                <a:chOff x="7271300" y="382350"/>
                <a:chExt cx="1647000" cy="477600"/>
              </a:xfrm>
            </p:grpSpPr>
            <p:sp>
              <p:nvSpPr>
                <p:cNvPr id="123" name="Google Shape;434;p10"/>
                <p:cNvSpPr/>
                <p:nvPr/>
              </p:nvSpPr>
              <p:spPr>
                <a:xfrm>
                  <a:off x="7271300" y="382350"/>
                  <a:ext cx="1647000" cy="238800"/>
                </a:xfrm>
                <a:prstGeom prst="rect">
                  <a:avLst/>
                </a:prstGeom>
                <a:noFill/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27" name="Google Shape;435;p10"/>
                <p:cNvSpPr/>
                <p:nvPr/>
              </p:nvSpPr>
              <p:spPr>
                <a:xfrm>
                  <a:off x="7271300" y="621150"/>
                  <a:ext cx="1647000" cy="238800"/>
                </a:xfrm>
                <a:prstGeom prst="rect">
                  <a:avLst/>
                </a:prstGeom>
                <a:noFill/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117" name="Google Shape;436;p10"/>
              <p:cNvGrpSpPr/>
              <p:nvPr/>
            </p:nvGrpSpPr>
            <p:grpSpPr>
              <a:xfrm>
                <a:off x="7271300" y="1839500"/>
                <a:ext cx="1647000" cy="477600"/>
                <a:chOff x="7271300" y="382350"/>
                <a:chExt cx="1647000" cy="477600"/>
              </a:xfrm>
            </p:grpSpPr>
            <p:sp>
              <p:nvSpPr>
                <p:cNvPr id="121" name="Google Shape;437;p10"/>
                <p:cNvSpPr/>
                <p:nvPr/>
              </p:nvSpPr>
              <p:spPr>
                <a:xfrm>
                  <a:off x="7271300" y="382350"/>
                  <a:ext cx="1647000" cy="238800"/>
                </a:xfrm>
                <a:prstGeom prst="rect">
                  <a:avLst/>
                </a:prstGeom>
                <a:noFill/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22" name="Google Shape;438;p10"/>
                <p:cNvSpPr/>
                <p:nvPr/>
              </p:nvSpPr>
              <p:spPr>
                <a:xfrm>
                  <a:off x="7271300" y="621150"/>
                  <a:ext cx="1647000" cy="238800"/>
                </a:xfrm>
                <a:prstGeom prst="rect">
                  <a:avLst/>
                </a:prstGeom>
                <a:noFill/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cxnSp>
            <p:nvCxnSpPr>
              <p:cNvPr id="119" name="Google Shape;439;p10"/>
              <p:cNvCxnSpPr/>
              <p:nvPr/>
            </p:nvCxnSpPr>
            <p:spPr>
              <a:xfrm flipH="1">
                <a:off x="7272468" y="8342"/>
                <a:ext cx="4200" cy="26706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B45F06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0" name="Google Shape;440;p10"/>
              <p:cNvCxnSpPr/>
              <p:nvPr/>
            </p:nvCxnSpPr>
            <p:spPr>
              <a:xfrm flipH="1">
                <a:off x="8918293" y="8342"/>
                <a:ext cx="4200" cy="26706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B45F06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sp>
          <p:nvSpPr>
            <p:cNvPr id="72" name="Google Shape;441;p10"/>
            <p:cNvSpPr/>
            <p:nvPr/>
          </p:nvSpPr>
          <p:spPr>
            <a:xfrm>
              <a:off x="6610701" y="724174"/>
              <a:ext cx="1939200" cy="270300"/>
            </a:xfrm>
            <a:prstGeom prst="parallelogram">
              <a:avLst>
                <a:gd name="adj" fmla="val 128575"/>
              </a:avLst>
            </a:prstGeom>
            <a:solidFill>
              <a:srgbClr val="783F04"/>
            </a:solidFill>
            <a:ln w="38100" cap="flat" cmpd="sng">
              <a:solidFill>
                <a:srgbClr val="B45F0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" name="Google Shape;442;p10"/>
            <p:cNvSpPr/>
            <p:nvPr/>
          </p:nvSpPr>
          <p:spPr>
            <a:xfrm>
              <a:off x="6610701" y="1003925"/>
              <a:ext cx="1939200" cy="270300"/>
            </a:xfrm>
            <a:prstGeom prst="parallelogram">
              <a:avLst>
                <a:gd name="adj" fmla="val 128575"/>
              </a:avLst>
            </a:prstGeom>
            <a:solidFill>
              <a:srgbClr val="783F04"/>
            </a:solidFill>
            <a:ln w="38100" cap="flat" cmpd="sng">
              <a:solidFill>
                <a:srgbClr val="B45F0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" name="Google Shape;443;p10"/>
            <p:cNvSpPr/>
            <p:nvPr/>
          </p:nvSpPr>
          <p:spPr>
            <a:xfrm>
              <a:off x="6610701" y="1312226"/>
              <a:ext cx="1939200" cy="270300"/>
            </a:xfrm>
            <a:prstGeom prst="parallelogram">
              <a:avLst>
                <a:gd name="adj" fmla="val 128575"/>
              </a:avLst>
            </a:prstGeom>
            <a:solidFill>
              <a:srgbClr val="783F04"/>
            </a:solidFill>
            <a:ln w="38100" cap="flat" cmpd="sng">
              <a:solidFill>
                <a:srgbClr val="B45F0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" name="Google Shape;444;p10"/>
            <p:cNvSpPr/>
            <p:nvPr/>
          </p:nvSpPr>
          <p:spPr>
            <a:xfrm>
              <a:off x="6610701" y="1582527"/>
              <a:ext cx="1939200" cy="270300"/>
            </a:xfrm>
            <a:prstGeom prst="parallelogram">
              <a:avLst>
                <a:gd name="adj" fmla="val 128575"/>
              </a:avLst>
            </a:prstGeom>
            <a:solidFill>
              <a:srgbClr val="783F04"/>
            </a:solidFill>
            <a:ln w="38100" cap="flat" cmpd="sng">
              <a:solidFill>
                <a:srgbClr val="B45F0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" name="Google Shape;445;p10"/>
            <p:cNvSpPr/>
            <p:nvPr/>
          </p:nvSpPr>
          <p:spPr>
            <a:xfrm>
              <a:off x="6610701" y="1852828"/>
              <a:ext cx="1939200" cy="270300"/>
            </a:xfrm>
            <a:prstGeom prst="parallelogram">
              <a:avLst>
                <a:gd name="adj" fmla="val 128575"/>
              </a:avLst>
            </a:prstGeom>
            <a:solidFill>
              <a:srgbClr val="783F04"/>
            </a:solidFill>
            <a:ln w="38100" cap="flat" cmpd="sng">
              <a:solidFill>
                <a:srgbClr val="B45F0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" name="Google Shape;446;p10"/>
            <p:cNvSpPr/>
            <p:nvPr/>
          </p:nvSpPr>
          <p:spPr>
            <a:xfrm>
              <a:off x="6610701" y="2161128"/>
              <a:ext cx="1939200" cy="270300"/>
            </a:xfrm>
            <a:prstGeom prst="parallelogram">
              <a:avLst>
                <a:gd name="adj" fmla="val 128575"/>
              </a:avLst>
            </a:prstGeom>
            <a:solidFill>
              <a:srgbClr val="783F04"/>
            </a:solidFill>
            <a:ln w="38100" cap="flat" cmpd="sng">
              <a:solidFill>
                <a:srgbClr val="B45F0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" name="Google Shape;447;p10"/>
            <p:cNvSpPr/>
            <p:nvPr/>
          </p:nvSpPr>
          <p:spPr>
            <a:xfrm>
              <a:off x="6610701" y="2469429"/>
              <a:ext cx="1939200" cy="270300"/>
            </a:xfrm>
            <a:prstGeom prst="parallelogram">
              <a:avLst>
                <a:gd name="adj" fmla="val 128575"/>
              </a:avLst>
            </a:prstGeom>
            <a:solidFill>
              <a:srgbClr val="783F04"/>
            </a:solidFill>
            <a:ln w="38100" cap="flat" cmpd="sng">
              <a:solidFill>
                <a:srgbClr val="B45F0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" name="Google Shape;448;p10"/>
            <p:cNvSpPr/>
            <p:nvPr/>
          </p:nvSpPr>
          <p:spPr>
            <a:xfrm>
              <a:off x="6610698" y="2765418"/>
              <a:ext cx="1939200" cy="270300"/>
            </a:xfrm>
            <a:prstGeom prst="parallelogram">
              <a:avLst>
                <a:gd name="adj" fmla="val 128575"/>
              </a:avLst>
            </a:prstGeom>
            <a:solidFill>
              <a:srgbClr val="783F04"/>
            </a:solidFill>
            <a:ln w="38100" cap="flat" cmpd="sng">
              <a:solidFill>
                <a:srgbClr val="B45F0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" name="Google Shape;449;p10"/>
            <p:cNvSpPr/>
            <p:nvPr/>
          </p:nvSpPr>
          <p:spPr>
            <a:xfrm>
              <a:off x="6610701" y="3061406"/>
              <a:ext cx="1939200" cy="270300"/>
            </a:xfrm>
            <a:prstGeom prst="parallelogram">
              <a:avLst>
                <a:gd name="adj" fmla="val 128575"/>
              </a:avLst>
            </a:prstGeom>
            <a:solidFill>
              <a:srgbClr val="783F04"/>
            </a:solidFill>
            <a:ln w="38100" cap="flat" cmpd="sng">
              <a:solidFill>
                <a:srgbClr val="B45F0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93" name="Google Shape;450;p10"/>
            <p:cNvGrpSpPr/>
            <p:nvPr/>
          </p:nvGrpSpPr>
          <p:grpSpPr>
            <a:xfrm>
              <a:off x="6610551" y="548047"/>
              <a:ext cx="1644093" cy="3187895"/>
              <a:chOff x="7271300" y="8342"/>
              <a:chExt cx="1651193" cy="2670600"/>
            </a:xfrm>
          </p:grpSpPr>
          <p:grpSp>
            <p:nvGrpSpPr>
              <p:cNvPr id="97" name="Google Shape;451;p10"/>
              <p:cNvGrpSpPr/>
              <p:nvPr/>
            </p:nvGrpSpPr>
            <p:grpSpPr>
              <a:xfrm>
                <a:off x="7271300" y="382350"/>
                <a:ext cx="1647000" cy="477600"/>
                <a:chOff x="7271300" y="382350"/>
                <a:chExt cx="1647000" cy="477600"/>
              </a:xfrm>
            </p:grpSpPr>
            <p:sp>
              <p:nvSpPr>
                <p:cNvPr id="112" name="Google Shape;452;p10"/>
                <p:cNvSpPr/>
                <p:nvPr/>
              </p:nvSpPr>
              <p:spPr>
                <a:xfrm>
                  <a:off x="7271300" y="382350"/>
                  <a:ext cx="1647000" cy="238800"/>
                </a:xfrm>
                <a:prstGeom prst="rect">
                  <a:avLst/>
                </a:prstGeom>
                <a:noFill/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rPr lang="en" sz="1200" b="0" i="0" u="none" strike="noStrike" cap="none">
                      <a:solidFill>
                        <a:srgbClr val="00FFFF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ODR</a:t>
                  </a:r>
                  <a:endParaRPr sz="1200" b="0" i="0" u="none" strike="noStrike" cap="none">
                    <a:solidFill>
                      <a:srgbClr val="00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14" name="Google Shape;453;p10"/>
                <p:cNvSpPr/>
                <p:nvPr/>
              </p:nvSpPr>
              <p:spPr>
                <a:xfrm>
                  <a:off x="7271300" y="621150"/>
                  <a:ext cx="1647000" cy="238800"/>
                </a:xfrm>
                <a:prstGeom prst="rect">
                  <a:avLst/>
                </a:prstGeom>
                <a:noFill/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rPr lang="en" sz="1200" b="0" i="0" u="none" strike="noStrike" cap="none">
                      <a:solidFill>
                        <a:srgbClr val="00FFFF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IDR</a:t>
                  </a:r>
                  <a:endParaRPr sz="1200" b="0" i="0" u="none" strike="noStrike" cap="none">
                    <a:solidFill>
                      <a:srgbClr val="00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99" name="Google Shape;454;p10"/>
              <p:cNvGrpSpPr/>
              <p:nvPr/>
            </p:nvGrpSpPr>
            <p:grpSpPr>
              <a:xfrm>
                <a:off x="7271301" y="1110925"/>
                <a:ext cx="1647000" cy="477600"/>
                <a:chOff x="7271300" y="382350"/>
                <a:chExt cx="1647000" cy="477600"/>
              </a:xfrm>
            </p:grpSpPr>
            <p:sp>
              <p:nvSpPr>
                <p:cNvPr id="110" name="Google Shape;455;p10"/>
                <p:cNvSpPr/>
                <p:nvPr/>
              </p:nvSpPr>
              <p:spPr>
                <a:xfrm>
                  <a:off x="7271300" y="382350"/>
                  <a:ext cx="1647000" cy="238800"/>
                </a:xfrm>
                <a:prstGeom prst="rect">
                  <a:avLst/>
                </a:prstGeom>
                <a:noFill/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rPr lang="en" sz="1200" b="0" i="0" u="none" strike="noStrike" cap="none">
                      <a:solidFill>
                        <a:srgbClr val="00FFFF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ODR</a:t>
                  </a:r>
                  <a:endParaRPr sz="1200" b="0" i="0" u="none" strike="noStrike" cap="none">
                    <a:solidFill>
                      <a:srgbClr val="00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11" name="Google Shape;456;p10"/>
                <p:cNvSpPr/>
                <p:nvPr/>
              </p:nvSpPr>
              <p:spPr>
                <a:xfrm>
                  <a:off x="7271300" y="621150"/>
                  <a:ext cx="1647000" cy="238800"/>
                </a:xfrm>
                <a:prstGeom prst="rect">
                  <a:avLst/>
                </a:prstGeom>
                <a:noFill/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rPr lang="en" sz="1200" b="0" i="0" u="none" strike="noStrike" cap="none">
                      <a:solidFill>
                        <a:srgbClr val="00FFFF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IDR</a:t>
                  </a:r>
                  <a:endParaRPr sz="1200" b="0" i="0" u="none" strike="noStrike" cap="none">
                    <a:solidFill>
                      <a:srgbClr val="00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100" name="Google Shape;457;p10"/>
              <p:cNvGrpSpPr/>
              <p:nvPr/>
            </p:nvGrpSpPr>
            <p:grpSpPr>
              <a:xfrm>
                <a:off x="7271300" y="1839500"/>
                <a:ext cx="1647000" cy="477600"/>
                <a:chOff x="7271300" y="382350"/>
                <a:chExt cx="1647000" cy="477600"/>
              </a:xfrm>
            </p:grpSpPr>
            <p:sp>
              <p:nvSpPr>
                <p:cNvPr id="105" name="Google Shape;458;p10"/>
                <p:cNvSpPr/>
                <p:nvPr/>
              </p:nvSpPr>
              <p:spPr>
                <a:xfrm>
                  <a:off x="7271300" y="382350"/>
                  <a:ext cx="1647000" cy="238800"/>
                </a:xfrm>
                <a:prstGeom prst="rect">
                  <a:avLst/>
                </a:prstGeom>
                <a:noFill/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rPr lang="en" sz="1200" b="0" i="0" u="none" strike="noStrike" cap="none">
                      <a:solidFill>
                        <a:srgbClr val="00FFFF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ODR</a:t>
                  </a:r>
                  <a:endParaRPr sz="1200" b="0" i="0" u="none" strike="noStrike" cap="none">
                    <a:solidFill>
                      <a:srgbClr val="00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7" name="Google Shape;459;p10"/>
                <p:cNvSpPr/>
                <p:nvPr/>
              </p:nvSpPr>
              <p:spPr>
                <a:xfrm>
                  <a:off x="7271300" y="621150"/>
                  <a:ext cx="1647000" cy="238800"/>
                </a:xfrm>
                <a:prstGeom prst="rect">
                  <a:avLst/>
                </a:prstGeom>
                <a:noFill/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rPr lang="en" sz="1200" b="0" i="0" u="none" strike="noStrike" cap="none">
                      <a:solidFill>
                        <a:srgbClr val="00FFFF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IDR</a:t>
                  </a:r>
                  <a:endParaRPr sz="1200" b="0" i="0" u="none" strike="noStrike" cap="none">
                    <a:solidFill>
                      <a:srgbClr val="00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cxnSp>
            <p:nvCxnSpPr>
              <p:cNvPr id="102" name="Google Shape;460;p10"/>
              <p:cNvCxnSpPr/>
              <p:nvPr/>
            </p:nvCxnSpPr>
            <p:spPr>
              <a:xfrm flipH="1">
                <a:off x="7272468" y="8342"/>
                <a:ext cx="4200" cy="26706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B45F06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4" name="Google Shape;461;p10"/>
              <p:cNvCxnSpPr/>
              <p:nvPr/>
            </p:nvCxnSpPr>
            <p:spPr>
              <a:xfrm flipH="1">
                <a:off x="8918293" y="8342"/>
                <a:ext cx="4200" cy="26706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B45F06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166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573"/>
    </mc:Choice>
    <mc:Fallback xmlns="">
      <p:transition spd="slow" advTm="455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367620"/>
            <a:ext cx="3164114" cy="53226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Ports konfigurieren</a:t>
            </a:r>
            <a:endParaRPr lang="de-DE" sz="2400" dirty="0"/>
          </a:p>
        </p:txBody>
      </p:sp>
      <p:grpSp>
        <p:nvGrpSpPr>
          <p:cNvPr id="139" name="Gruppieren 138"/>
          <p:cNvGrpSpPr/>
          <p:nvPr/>
        </p:nvGrpSpPr>
        <p:grpSpPr>
          <a:xfrm>
            <a:off x="1474318" y="2170623"/>
            <a:ext cx="9028502" cy="4073658"/>
            <a:chOff x="1474318" y="2170623"/>
            <a:chExt cx="9028502" cy="4073658"/>
          </a:xfrm>
        </p:grpSpPr>
        <p:sp>
          <p:nvSpPr>
            <p:cNvPr id="4" name="Rechteck 3"/>
            <p:cNvSpPr/>
            <p:nvPr/>
          </p:nvSpPr>
          <p:spPr>
            <a:xfrm>
              <a:off x="1474318" y="2572242"/>
              <a:ext cx="8002497" cy="3270422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3200" dirty="0">
                <a:solidFill>
                  <a:schemeClr val="tx1"/>
                </a:solidFill>
              </a:endParaRPr>
            </a:p>
          </p:txBody>
        </p:sp>
        <p:sp>
          <p:nvSpPr>
            <p:cNvPr id="33" name="Rechteck 32"/>
            <p:cNvSpPr/>
            <p:nvPr/>
          </p:nvSpPr>
          <p:spPr>
            <a:xfrm>
              <a:off x="9713487" y="4003565"/>
              <a:ext cx="399535" cy="40777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3200" dirty="0">
                <a:solidFill>
                  <a:schemeClr val="tx1"/>
                </a:solidFill>
              </a:endParaRPr>
            </a:p>
          </p:txBody>
        </p:sp>
        <p:cxnSp>
          <p:nvCxnSpPr>
            <p:cNvPr id="35" name="Gerader Verbinder 34"/>
            <p:cNvCxnSpPr>
              <a:stCxn id="4" idx="3"/>
              <a:endCxn id="33" idx="1"/>
            </p:cNvCxnSpPr>
            <p:nvPr/>
          </p:nvCxnSpPr>
          <p:spPr>
            <a:xfrm flipV="1">
              <a:off x="9476815" y="4207452"/>
              <a:ext cx="236672" cy="1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Rechteck 36"/>
            <p:cNvSpPr/>
            <p:nvPr/>
          </p:nvSpPr>
          <p:spPr>
            <a:xfrm>
              <a:off x="2621659" y="2728730"/>
              <a:ext cx="1045813" cy="407773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3200" dirty="0" smtClean="0">
                  <a:solidFill>
                    <a:schemeClr val="tx1"/>
                  </a:solidFill>
                </a:rPr>
                <a:t>IDR</a:t>
              </a:r>
              <a:endParaRPr lang="de-DE" sz="3200" dirty="0">
                <a:solidFill>
                  <a:schemeClr val="tx1"/>
                </a:solidFill>
              </a:endParaRPr>
            </a:p>
          </p:txBody>
        </p:sp>
        <p:sp>
          <p:nvSpPr>
            <p:cNvPr id="38" name="Rechteck 37"/>
            <p:cNvSpPr/>
            <p:nvPr/>
          </p:nvSpPr>
          <p:spPr>
            <a:xfrm>
              <a:off x="4882569" y="3875680"/>
              <a:ext cx="1045813" cy="407773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3200" dirty="0">
                  <a:solidFill>
                    <a:schemeClr val="tx1"/>
                  </a:solidFill>
                </a:rPr>
                <a:t>O</a:t>
              </a:r>
              <a:r>
                <a:rPr lang="de-DE" sz="3200" dirty="0" smtClean="0">
                  <a:solidFill>
                    <a:schemeClr val="tx1"/>
                  </a:solidFill>
                </a:rPr>
                <a:t>DR</a:t>
              </a:r>
              <a:endParaRPr lang="de-DE" sz="3200" dirty="0">
                <a:solidFill>
                  <a:schemeClr val="tx1"/>
                </a:solidFill>
              </a:endParaRPr>
            </a:p>
          </p:txBody>
        </p:sp>
        <p:sp>
          <p:nvSpPr>
            <p:cNvPr id="39" name="Rechteck 38"/>
            <p:cNvSpPr/>
            <p:nvPr/>
          </p:nvSpPr>
          <p:spPr>
            <a:xfrm>
              <a:off x="2621658" y="3319075"/>
              <a:ext cx="1045813" cy="407773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3200" dirty="0" smtClean="0">
                  <a:solidFill>
                    <a:schemeClr val="tx1"/>
                  </a:solidFill>
                </a:rPr>
                <a:t>BSR</a:t>
              </a:r>
              <a:endParaRPr lang="de-DE" sz="3200" dirty="0">
                <a:solidFill>
                  <a:schemeClr val="tx1"/>
                </a:solidFill>
              </a:endParaRPr>
            </a:p>
          </p:txBody>
        </p:sp>
        <p:sp>
          <p:nvSpPr>
            <p:cNvPr id="40" name="Rechteck 39"/>
            <p:cNvSpPr/>
            <p:nvPr/>
          </p:nvSpPr>
          <p:spPr>
            <a:xfrm>
              <a:off x="2621657" y="3875681"/>
              <a:ext cx="1045813" cy="407773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3200" dirty="0" smtClean="0">
                  <a:solidFill>
                    <a:schemeClr val="tx1"/>
                  </a:solidFill>
                </a:rPr>
                <a:t>BRR</a:t>
              </a:r>
              <a:endParaRPr lang="de-DE" sz="3200" dirty="0">
                <a:solidFill>
                  <a:schemeClr val="tx1"/>
                </a:solidFill>
              </a:endParaRPr>
            </a:p>
          </p:txBody>
        </p:sp>
        <p:sp>
          <p:nvSpPr>
            <p:cNvPr id="46" name="Pfeil nach oben und unten 45"/>
            <p:cNvSpPr/>
            <p:nvPr/>
          </p:nvSpPr>
          <p:spPr>
            <a:xfrm>
              <a:off x="1749161" y="2170623"/>
              <a:ext cx="568411" cy="4073658"/>
            </a:xfrm>
            <a:prstGeom prst="upDownArrow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Datenbus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43" name="Rechteck 42"/>
            <p:cNvSpPr/>
            <p:nvPr/>
          </p:nvSpPr>
          <p:spPr>
            <a:xfrm>
              <a:off x="9156100" y="3616092"/>
              <a:ext cx="81643" cy="283029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3" name="Freihandform 52"/>
            <p:cNvSpPr/>
            <p:nvPr/>
          </p:nvSpPr>
          <p:spPr>
            <a:xfrm>
              <a:off x="9132968" y="3325828"/>
              <a:ext cx="58479" cy="287079"/>
            </a:xfrm>
            <a:custGeom>
              <a:avLst/>
              <a:gdLst>
                <a:gd name="connsiteX0" fmla="*/ 58479 w 58479"/>
                <a:gd name="connsiteY0" fmla="*/ 287079 h 287079"/>
                <a:gd name="connsiteX1" fmla="*/ 58479 w 58479"/>
                <a:gd name="connsiteY1" fmla="*/ 154172 h 287079"/>
                <a:gd name="connsiteX2" fmla="*/ 0 w 58479"/>
                <a:gd name="connsiteY2" fmla="*/ 0 h 287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479" h="287079">
                  <a:moveTo>
                    <a:pt x="58479" y="287079"/>
                  </a:moveTo>
                  <a:lnTo>
                    <a:pt x="58479" y="154172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55" name="Gerader Verbinder 54"/>
            <p:cNvCxnSpPr/>
            <p:nvPr/>
          </p:nvCxnSpPr>
          <p:spPr>
            <a:xfrm>
              <a:off x="9191447" y="3091146"/>
              <a:ext cx="0" cy="227929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Textfeld 58"/>
            <p:cNvSpPr txBox="1"/>
            <p:nvPr/>
          </p:nvSpPr>
          <p:spPr>
            <a:xfrm>
              <a:off x="8910680" y="2743826"/>
              <a:ext cx="4908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„1“</a:t>
              </a:r>
              <a:endParaRPr lang="de-DE" dirty="0"/>
            </a:p>
          </p:txBody>
        </p:sp>
        <p:sp>
          <p:nvSpPr>
            <p:cNvPr id="60" name="Rechteck 59"/>
            <p:cNvSpPr/>
            <p:nvPr/>
          </p:nvSpPr>
          <p:spPr>
            <a:xfrm>
              <a:off x="6177898" y="3778373"/>
              <a:ext cx="1571060" cy="133643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3200" dirty="0">
                <a:solidFill>
                  <a:schemeClr val="tx1"/>
                </a:solidFill>
              </a:endParaRPr>
            </a:p>
          </p:txBody>
        </p:sp>
        <p:sp>
          <p:nvSpPr>
            <p:cNvPr id="62" name="Rechteck 61"/>
            <p:cNvSpPr/>
            <p:nvPr/>
          </p:nvSpPr>
          <p:spPr>
            <a:xfrm>
              <a:off x="6177897" y="5250463"/>
              <a:ext cx="1571061" cy="40777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3200" dirty="0" smtClean="0">
                  <a:solidFill>
                    <a:schemeClr val="tx1"/>
                  </a:solidFill>
                </a:rPr>
                <a:t>MODER</a:t>
              </a:r>
              <a:endParaRPr lang="de-DE" sz="3200" dirty="0">
                <a:solidFill>
                  <a:schemeClr val="tx1"/>
                </a:solidFill>
              </a:endParaRPr>
            </a:p>
          </p:txBody>
        </p:sp>
        <p:sp>
          <p:nvSpPr>
            <p:cNvPr id="65" name="Rechteck 64"/>
            <p:cNvSpPr/>
            <p:nvPr/>
          </p:nvSpPr>
          <p:spPr>
            <a:xfrm>
              <a:off x="9156100" y="4434870"/>
              <a:ext cx="81643" cy="283029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73" name="Gruppieren 72"/>
            <p:cNvGrpSpPr/>
            <p:nvPr/>
          </p:nvGrpSpPr>
          <p:grpSpPr>
            <a:xfrm>
              <a:off x="9132968" y="4728702"/>
              <a:ext cx="58479" cy="521761"/>
              <a:chOff x="8057203" y="4693714"/>
              <a:chExt cx="58479" cy="521761"/>
            </a:xfrm>
          </p:grpSpPr>
          <p:sp>
            <p:nvSpPr>
              <p:cNvPr id="66" name="Freihandform 65"/>
              <p:cNvSpPr/>
              <p:nvPr/>
            </p:nvSpPr>
            <p:spPr>
              <a:xfrm>
                <a:off x="8057203" y="4928396"/>
                <a:ext cx="58479" cy="287079"/>
              </a:xfrm>
              <a:custGeom>
                <a:avLst/>
                <a:gdLst>
                  <a:gd name="connsiteX0" fmla="*/ 58479 w 58479"/>
                  <a:gd name="connsiteY0" fmla="*/ 287079 h 287079"/>
                  <a:gd name="connsiteX1" fmla="*/ 58479 w 58479"/>
                  <a:gd name="connsiteY1" fmla="*/ 154172 h 287079"/>
                  <a:gd name="connsiteX2" fmla="*/ 0 w 58479"/>
                  <a:gd name="connsiteY2" fmla="*/ 0 h 287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8479" h="287079">
                    <a:moveTo>
                      <a:pt x="58479" y="287079"/>
                    </a:moveTo>
                    <a:lnTo>
                      <a:pt x="58479" y="154172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67" name="Gerader Verbinder 66"/>
              <p:cNvCxnSpPr/>
              <p:nvPr/>
            </p:nvCxnSpPr>
            <p:spPr>
              <a:xfrm>
                <a:off x="8115682" y="4693714"/>
                <a:ext cx="0" cy="227929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8" name="Textfeld 67"/>
            <p:cNvSpPr txBox="1"/>
            <p:nvPr/>
          </p:nvSpPr>
          <p:spPr>
            <a:xfrm>
              <a:off x="8944424" y="5208242"/>
              <a:ext cx="4940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„0“</a:t>
              </a:r>
              <a:endParaRPr lang="de-DE" dirty="0"/>
            </a:p>
          </p:txBody>
        </p:sp>
        <p:sp>
          <p:nvSpPr>
            <p:cNvPr id="69" name="Rechteck 68"/>
            <p:cNvSpPr/>
            <p:nvPr/>
          </p:nvSpPr>
          <p:spPr>
            <a:xfrm>
              <a:off x="7483171" y="3213687"/>
              <a:ext cx="1461422" cy="40777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3200" dirty="0" smtClean="0">
                  <a:solidFill>
                    <a:schemeClr val="tx1"/>
                  </a:solidFill>
                </a:rPr>
                <a:t>PUPDR</a:t>
              </a:r>
              <a:endParaRPr lang="de-DE" sz="3200" dirty="0">
                <a:solidFill>
                  <a:schemeClr val="tx1"/>
                </a:solidFill>
              </a:endParaRPr>
            </a:p>
          </p:txBody>
        </p:sp>
        <p:cxnSp>
          <p:nvCxnSpPr>
            <p:cNvPr id="70" name="Gerader Verbinder 69"/>
            <p:cNvCxnSpPr>
              <a:stCxn id="84" idx="0"/>
              <a:endCxn id="4" idx="3"/>
            </p:cNvCxnSpPr>
            <p:nvPr/>
          </p:nvCxnSpPr>
          <p:spPr>
            <a:xfrm flipV="1">
              <a:off x="7803475" y="4207453"/>
              <a:ext cx="1673340" cy="155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4" name="Gruppieren 73"/>
            <p:cNvGrpSpPr/>
            <p:nvPr/>
          </p:nvGrpSpPr>
          <p:grpSpPr>
            <a:xfrm rot="5400000">
              <a:off x="6990094" y="3793750"/>
              <a:ext cx="58479" cy="521761"/>
              <a:chOff x="8057203" y="4693714"/>
              <a:chExt cx="58479" cy="521761"/>
            </a:xfrm>
          </p:grpSpPr>
          <p:sp>
            <p:nvSpPr>
              <p:cNvPr id="75" name="Freihandform 74"/>
              <p:cNvSpPr/>
              <p:nvPr/>
            </p:nvSpPr>
            <p:spPr>
              <a:xfrm>
                <a:off x="8057203" y="4928396"/>
                <a:ext cx="58479" cy="287079"/>
              </a:xfrm>
              <a:custGeom>
                <a:avLst/>
                <a:gdLst>
                  <a:gd name="connsiteX0" fmla="*/ 58479 w 58479"/>
                  <a:gd name="connsiteY0" fmla="*/ 287079 h 287079"/>
                  <a:gd name="connsiteX1" fmla="*/ 58479 w 58479"/>
                  <a:gd name="connsiteY1" fmla="*/ 154172 h 287079"/>
                  <a:gd name="connsiteX2" fmla="*/ 0 w 58479"/>
                  <a:gd name="connsiteY2" fmla="*/ 0 h 287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8479" h="287079">
                    <a:moveTo>
                      <a:pt x="58479" y="287079"/>
                    </a:moveTo>
                    <a:lnTo>
                      <a:pt x="58479" y="154172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76" name="Gerader Verbinder 75"/>
              <p:cNvCxnSpPr/>
              <p:nvPr/>
            </p:nvCxnSpPr>
            <p:spPr>
              <a:xfrm>
                <a:off x="8115682" y="4693714"/>
                <a:ext cx="0" cy="227929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7" name="Gruppieren 76"/>
            <p:cNvGrpSpPr/>
            <p:nvPr/>
          </p:nvGrpSpPr>
          <p:grpSpPr>
            <a:xfrm rot="5400000">
              <a:off x="6985509" y="4233553"/>
              <a:ext cx="58479" cy="521761"/>
              <a:chOff x="8057203" y="4693714"/>
              <a:chExt cx="58479" cy="521761"/>
            </a:xfrm>
          </p:grpSpPr>
          <p:sp>
            <p:nvSpPr>
              <p:cNvPr id="78" name="Freihandform 77"/>
              <p:cNvSpPr/>
              <p:nvPr/>
            </p:nvSpPr>
            <p:spPr>
              <a:xfrm>
                <a:off x="8057203" y="4928396"/>
                <a:ext cx="58479" cy="287079"/>
              </a:xfrm>
              <a:custGeom>
                <a:avLst/>
                <a:gdLst>
                  <a:gd name="connsiteX0" fmla="*/ 58479 w 58479"/>
                  <a:gd name="connsiteY0" fmla="*/ 287079 h 287079"/>
                  <a:gd name="connsiteX1" fmla="*/ 58479 w 58479"/>
                  <a:gd name="connsiteY1" fmla="*/ 154172 h 287079"/>
                  <a:gd name="connsiteX2" fmla="*/ 0 w 58479"/>
                  <a:gd name="connsiteY2" fmla="*/ 0 h 287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8479" h="287079">
                    <a:moveTo>
                      <a:pt x="58479" y="287079"/>
                    </a:moveTo>
                    <a:lnTo>
                      <a:pt x="58479" y="154172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79" name="Gerader Verbinder 78"/>
              <p:cNvCxnSpPr/>
              <p:nvPr/>
            </p:nvCxnSpPr>
            <p:spPr>
              <a:xfrm>
                <a:off x="8115682" y="4693714"/>
                <a:ext cx="0" cy="227929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0" name="Gruppieren 79"/>
            <p:cNvGrpSpPr/>
            <p:nvPr/>
          </p:nvGrpSpPr>
          <p:grpSpPr>
            <a:xfrm rot="5400000">
              <a:off x="6973678" y="4608629"/>
              <a:ext cx="58479" cy="521761"/>
              <a:chOff x="8057203" y="4693714"/>
              <a:chExt cx="58479" cy="521761"/>
            </a:xfrm>
          </p:grpSpPr>
          <p:sp>
            <p:nvSpPr>
              <p:cNvPr id="81" name="Freihandform 80"/>
              <p:cNvSpPr/>
              <p:nvPr/>
            </p:nvSpPr>
            <p:spPr>
              <a:xfrm>
                <a:off x="8057203" y="4928396"/>
                <a:ext cx="58479" cy="287079"/>
              </a:xfrm>
              <a:custGeom>
                <a:avLst/>
                <a:gdLst>
                  <a:gd name="connsiteX0" fmla="*/ 58479 w 58479"/>
                  <a:gd name="connsiteY0" fmla="*/ 287079 h 287079"/>
                  <a:gd name="connsiteX1" fmla="*/ 58479 w 58479"/>
                  <a:gd name="connsiteY1" fmla="*/ 154172 h 287079"/>
                  <a:gd name="connsiteX2" fmla="*/ 0 w 58479"/>
                  <a:gd name="connsiteY2" fmla="*/ 0 h 287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8479" h="287079">
                    <a:moveTo>
                      <a:pt x="58479" y="287079"/>
                    </a:moveTo>
                    <a:lnTo>
                      <a:pt x="58479" y="154172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82" name="Gerader Verbinder 81"/>
              <p:cNvCxnSpPr/>
              <p:nvPr/>
            </p:nvCxnSpPr>
            <p:spPr>
              <a:xfrm>
                <a:off x="8115682" y="4693714"/>
                <a:ext cx="0" cy="227929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4" name="Freihandform 83"/>
            <p:cNvSpPr/>
            <p:nvPr/>
          </p:nvSpPr>
          <p:spPr>
            <a:xfrm>
              <a:off x="3672092" y="2972439"/>
              <a:ext cx="4131383" cy="1236572"/>
            </a:xfrm>
            <a:custGeom>
              <a:avLst/>
              <a:gdLst>
                <a:gd name="connsiteX0" fmla="*/ 4131383 w 4131383"/>
                <a:gd name="connsiteY0" fmla="*/ 1236572 h 1236572"/>
                <a:gd name="connsiteX1" fmla="*/ 3600747 w 4131383"/>
                <a:gd name="connsiteY1" fmla="*/ 1236572 h 1236572"/>
                <a:gd name="connsiteX2" fmla="*/ 3600747 w 4131383"/>
                <a:gd name="connsiteY2" fmla="*/ 0 h 1236572"/>
                <a:gd name="connsiteX3" fmla="*/ 0 w 4131383"/>
                <a:gd name="connsiteY3" fmla="*/ 0 h 1236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1383" h="1236572">
                  <a:moveTo>
                    <a:pt x="4131383" y="1236572"/>
                  </a:moveTo>
                  <a:lnTo>
                    <a:pt x="3600747" y="1236572"/>
                  </a:lnTo>
                  <a:lnTo>
                    <a:pt x="3600747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86" name="Gerader Verbinder 85"/>
            <p:cNvCxnSpPr>
              <a:stCxn id="75" idx="0"/>
              <a:endCxn id="38" idx="3"/>
            </p:cNvCxnSpPr>
            <p:nvPr/>
          </p:nvCxnSpPr>
          <p:spPr>
            <a:xfrm flipH="1" flipV="1">
              <a:off x="5928382" y="4079567"/>
              <a:ext cx="830071" cy="4303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Gewinkelte Verbindung 93"/>
            <p:cNvCxnSpPr>
              <a:stCxn id="39" idx="3"/>
              <a:endCxn id="38" idx="1"/>
            </p:cNvCxnSpPr>
            <p:nvPr/>
          </p:nvCxnSpPr>
          <p:spPr>
            <a:xfrm>
              <a:off x="3667471" y="3522962"/>
              <a:ext cx="1215098" cy="556605"/>
            </a:xfrm>
            <a:prstGeom prst="bentConnector3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Gewinkelte Verbindung 95"/>
            <p:cNvCxnSpPr>
              <a:stCxn id="40" idx="3"/>
              <a:endCxn id="38" idx="1"/>
            </p:cNvCxnSpPr>
            <p:nvPr/>
          </p:nvCxnSpPr>
          <p:spPr>
            <a:xfrm flipV="1">
              <a:off x="3667470" y="4079567"/>
              <a:ext cx="1215099" cy="1"/>
            </a:xfrm>
            <a:prstGeom prst="bentConnector3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Gewinkelte Verbindung 97"/>
            <p:cNvCxnSpPr>
              <a:endCxn id="38" idx="1"/>
            </p:cNvCxnSpPr>
            <p:nvPr/>
          </p:nvCxnSpPr>
          <p:spPr>
            <a:xfrm flipV="1">
              <a:off x="2161615" y="4079567"/>
              <a:ext cx="2720954" cy="444106"/>
            </a:xfrm>
            <a:prstGeom prst="bentConnector3">
              <a:avLst>
                <a:gd name="adj1" fmla="val 77655"/>
              </a:avLst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Gewinkelte Verbindung 100"/>
            <p:cNvCxnSpPr/>
            <p:nvPr/>
          </p:nvCxnSpPr>
          <p:spPr>
            <a:xfrm flipV="1">
              <a:off x="2828365" y="4523673"/>
              <a:ext cx="3913672" cy="345836"/>
            </a:xfrm>
            <a:prstGeom prst="bentConnector3">
              <a:avLst/>
            </a:prstGeom>
            <a:ln w="19050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Gewinkelte Verbindung 102"/>
            <p:cNvCxnSpPr/>
            <p:nvPr/>
          </p:nvCxnSpPr>
          <p:spPr>
            <a:xfrm flipV="1">
              <a:off x="2828365" y="4898749"/>
              <a:ext cx="3913672" cy="351714"/>
            </a:xfrm>
            <a:prstGeom prst="bentConnector3">
              <a:avLst>
                <a:gd name="adj1" fmla="val 64846"/>
              </a:avLst>
            </a:prstGeom>
            <a:ln w="190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Gerade Verbindung mit Pfeil 105"/>
            <p:cNvCxnSpPr>
              <a:stCxn id="37" idx="1"/>
            </p:cNvCxnSpPr>
            <p:nvPr/>
          </p:nvCxnSpPr>
          <p:spPr>
            <a:xfrm flipH="1" flipV="1">
              <a:off x="2161615" y="2928492"/>
              <a:ext cx="460044" cy="4125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Gerade Verbindung mit Pfeil 107"/>
            <p:cNvCxnSpPr>
              <a:stCxn id="39" idx="1"/>
            </p:cNvCxnSpPr>
            <p:nvPr/>
          </p:nvCxnSpPr>
          <p:spPr>
            <a:xfrm flipH="1" flipV="1">
              <a:off x="2161615" y="3522961"/>
              <a:ext cx="460043" cy="1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Gerade Verbindung mit Pfeil 108"/>
            <p:cNvCxnSpPr/>
            <p:nvPr/>
          </p:nvCxnSpPr>
          <p:spPr>
            <a:xfrm flipH="1" flipV="1">
              <a:off x="2173051" y="4077822"/>
              <a:ext cx="460043" cy="1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Gerader Verbinder 112"/>
            <p:cNvCxnSpPr>
              <a:stCxn id="43" idx="2"/>
              <a:endCxn id="65" idx="0"/>
            </p:cNvCxnSpPr>
            <p:nvPr/>
          </p:nvCxnSpPr>
          <p:spPr>
            <a:xfrm>
              <a:off x="9196922" y="3899121"/>
              <a:ext cx="0" cy="535749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Gerader Verbinder 117"/>
            <p:cNvCxnSpPr>
              <a:endCxn id="69" idx="3"/>
            </p:cNvCxnSpPr>
            <p:nvPr/>
          </p:nvCxnSpPr>
          <p:spPr>
            <a:xfrm flipH="1">
              <a:off x="8944593" y="3410431"/>
              <a:ext cx="213724" cy="7143"/>
            </a:xfrm>
            <a:prstGeom prst="line">
              <a:avLst/>
            </a:prstGeom>
            <a:ln w="952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Freihandform 123"/>
            <p:cNvSpPr/>
            <p:nvPr/>
          </p:nvSpPr>
          <p:spPr>
            <a:xfrm>
              <a:off x="9024378" y="3411601"/>
              <a:ext cx="130968" cy="1640681"/>
            </a:xfrm>
            <a:custGeom>
              <a:avLst/>
              <a:gdLst>
                <a:gd name="connsiteX0" fmla="*/ 0 w 130968"/>
                <a:gd name="connsiteY0" fmla="*/ 0 h 1640681"/>
                <a:gd name="connsiteX1" fmla="*/ 0 w 130968"/>
                <a:gd name="connsiteY1" fmla="*/ 1640681 h 1640681"/>
                <a:gd name="connsiteX2" fmla="*/ 130968 w 130968"/>
                <a:gd name="connsiteY2" fmla="*/ 1640681 h 1640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0968" h="1640681">
                  <a:moveTo>
                    <a:pt x="0" y="0"/>
                  </a:moveTo>
                  <a:lnTo>
                    <a:pt x="0" y="1640681"/>
                  </a:lnTo>
                  <a:lnTo>
                    <a:pt x="130968" y="1640681"/>
                  </a:ln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5" name="Textfeld 124"/>
            <p:cNvSpPr txBox="1"/>
            <p:nvPr/>
          </p:nvSpPr>
          <p:spPr>
            <a:xfrm>
              <a:off x="2745147" y="4477874"/>
              <a:ext cx="132286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alternate</a:t>
              </a:r>
              <a:endParaRPr lang="de-DE" sz="2400" dirty="0"/>
            </a:p>
          </p:txBody>
        </p:sp>
        <p:sp>
          <p:nvSpPr>
            <p:cNvPr id="126" name="Textfeld 125"/>
            <p:cNvSpPr txBox="1"/>
            <p:nvPr/>
          </p:nvSpPr>
          <p:spPr>
            <a:xfrm>
              <a:off x="2751900" y="4836721"/>
              <a:ext cx="10182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analog</a:t>
              </a:r>
              <a:endParaRPr lang="de-DE" sz="2400" dirty="0"/>
            </a:p>
          </p:txBody>
        </p:sp>
        <p:cxnSp>
          <p:nvCxnSpPr>
            <p:cNvPr id="128" name="Gerader Verbinder 127"/>
            <p:cNvCxnSpPr>
              <a:stCxn id="84" idx="1"/>
            </p:cNvCxnSpPr>
            <p:nvPr/>
          </p:nvCxnSpPr>
          <p:spPr>
            <a:xfrm flipH="1">
              <a:off x="7263799" y="4209011"/>
              <a:ext cx="9040" cy="68973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Gerader Verbinder 130"/>
            <p:cNvCxnSpPr>
              <a:endCxn id="62" idx="0"/>
            </p:cNvCxnSpPr>
            <p:nvPr/>
          </p:nvCxnSpPr>
          <p:spPr>
            <a:xfrm flipH="1">
              <a:off x="6963428" y="4003565"/>
              <a:ext cx="1461" cy="1246898"/>
            </a:xfrm>
            <a:prstGeom prst="line">
              <a:avLst/>
            </a:prstGeom>
            <a:ln w="952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Textfeld 134"/>
            <p:cNvSpPr txBox="1"/>
            <p:nvPr/>
          </p:nvSpPr>
          <p:spPr>
            <a:xfrm>
              <a:off x="6434029" y="3789445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01</a:t>
              </a:r>
              <a:endParaRPr lang="de-DE" dirty="0"/>
            </a:p>
          </p:txBody>
        </p:sp>
        <p:sp>
          <p:nvSpPr>
            <p:cNvPr id="136" name="Textfeld 135"/>
            <p:cNvSpPr txBox="1"/>
            <p:nvPr/>
          </p:nvSpPr>
          <p:spPr>
            <a:xfrm>
              <a:off x="6430942" y="4185711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10</a:t>
              </a:r>
              <a:endParaRPr lang="de-DE" dirty="0"/>
            </a:p>
          </p:txBody>
        </p:sp>
        <p:sp>
          <p:nvSpPr>
            <p:cNvPr id="137" name="Textfeld 136"/>
            <p:cNvSpPr txBox="1"/>
            <p:nvPr/>
          </p:nvSpPr>
          <p:spPr>
            <a:xfrm>
              <a:off x="6443996" y="4592391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/>
                <a:t>1</a:t>
              </a:r>
              <a:r>
                <a:rPr lang="de-DE" dirty="0" smtClean="0"/>
                <a:t>1</a:t>
              </a:r>
              <a:endParaRPr lang="de-DE" dirty="0"/>
            </a:p>
          </p:txBody>
        </p:sp>
        <p:sp>
          <p:nvSpPr>
            <p:cNvPr id="138" name="Textfeld 137"/>
            <p:cNvSpPr txBox="1"/>
            <p:nvPr/>
          </p:nvSpPr>
          <p:spPr>
            <a:xfrm>
              <a:off x="9628670" y="3658324"/>
              <a:ext cx="8741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err="1" smtClean="0"/>
                <a:t>Portpin</a:t>
              </a:r>
              <a:endParaRPr lang="de-DE" dirty="0"/>
            </a:p>
          </p:txBody>
        </p:sp>
      </p:grpSp>
      <p:sp>
        <p:nvSpPr>
          <p:cNvPr id="140" name="Textfeld 139"/>
          <p:cNvSpPr txBox="1"/>
          <p:nvPr/>
        </p:nvSpPr>
        <p:spPr>
          <a:xfrm>
            <a:off x="6427988" y="2949110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00</a:t>
            </a:r>
            <a:endParaRPr lang="de-DE" dirty="0"/>
          </a:p>
        </p:txBody>
      </p:sp>
      <p:sp>
        <p:nvSpPr>
          <p:cNvPr id="57" name="Textfeld 56"/>
          <p:cNvSpPr txBox="1"/>
          <p:nvPr/>
        </p:nvSpPr>
        <p:spPr>
          <a:xfrm>
            <a:off x="333828" y="1204685"/>
            <a:ext cx="114116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/>
              <a:t>2</a:t>
            </a:r>
            <a:r>
              <a:rPr lang="de-DE" sz="3200" dirty="0" smtClean="0"/>
              <a:t>. Eingang oder Ausgang oder sonst was: Das Moderegister MODER</a:t>
            </a:r>
            <a:endParaRPr lang="de-DE" sz="3200" dirty="0"/>
          </a:p>
        </p:txBody>
      </p:sp>
      <p:pic>
        <p:nvPicPr>
          <p:cNvPr id="58" name="Google Shape;569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669774" y="4135564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Legende mit Linie 1 60"/>
          <p:cNvSpPr/>
          <p:nvPr/>
        </p:nvSpPr>
        <p:spPr>
          <a:xfrm>
            <a:off x="8095184" y="1789460"/>
            <a:ext cx="2736235" cy="1792460"/>
          </a:xfrm>
          <a:prstGeom prst="borderCallout1">
            <a:avLst>
              <a:gd name="adj1" fmla="val 100514"/>
              <a:gd name="adj2" fmla="val 60126"/>
              <a:gd name="adj3" fmla="val 143361"/>
              <a:gd name="adj4" fmla="val 24950"/>
            </a:avLst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Mit dem MODER kann man die Funktion des </a:t>
            </a:r>
            <a:r>
              <a:rPr lang="de-DE" sz="2400" dirty="0" err="1" smtClean="0">
                <a:solidFill>
                  <a:srgbClr val="FF0000"/>
                </a:solidFill>
              </a:rPr>
              <a:t>Portpins</a:t>
            </a:r>
            <a:r>
              <a:rPr lang="de-DE" sz="2400" dirty="0" smtClean="0">
                <a:solidFill>
                  <a:srgbClr val="FF0000"/>
                </a:solidFill>
              </a:rPr>
              <a:t> einstellen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922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895"/>
    </mc:Choice>
    <mc:Fallback xmlns="">
      <p:transition spd="slow" advTm="148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367620"/>
            <a:ext cx="3164114" cy="53226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Ports konfigurieren</a:t>
            </a:r>
            <a:endParaRPr lang="de-DE" sz="2400" dirty="0"/>
          </a:p>
        </p:txBody>
      </p:sp>
      <p:grpSp>
        <p:nvGrpSpPr>
          <p:cNvPr id="139" name="Gruppieren 138"/>
          <p:cNvGrpSpPr/>
          <p:nvPr/>
        </p:nvGrpSpPr>
        <p:grpSpPr>
          <a:xfrm>
            <a:off x="1474318" y="2170623"/>
            <a:ext cx="9028502" cy="4073658"/>
            <a:chOff x="1474318" y="2170623"/>
            <a:chExt cx="9028502" cy="4073658"/>
          </a:xfrm>
        </p:grpSpPr>
        <p:sp>
          <p:nvSpPr>
            <p:cNvPr id="4" name="Rechteck 3"/>
            <p:cNvSpPr/>
            <p:nvPr/>
          </p:nvSpPr>
          <p:spPr>
            <a:xfrm>
              <a:off x="1474318" y="2572242"/>
              <a:ext cx="8002497" cy="3270422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3200" dirty="0">
                <a:solidFill>
                  <a:schemeClr val="tx1"/>
                </a:solidFill>
              </a:endParaRPr>
            </a:p>
          </p:txBody>
        </p:sp>
        <p:sp>
          <p:nvSpPr>
            <p:cNvPr id="33" name="Rechteck 32"/>
            <p:cNvSpPr/>
            <p:nvPr/>
          </p:nvSpPr>
          <p:spPr>
            <a:xfrm>
              <a:off x="9713487" y="4003565"/>
              <a:ext cx="399535" cy="40777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3200" dirty="0">
                <a:solidFill>
                  <a:schemeClr val="tx1"/>
                </a:solidFill>
              </a:endParaRPr>
            </a:p>
          </p:txBody>
        </p:sp>
        <p:cxnSp>
          <p:nvCxnSpPr>
            <p:cNvPr id="35" name="Gerader Verbinder 34"/>
            <p:cNvCxnSpPr>
              <a:stCxn id="4" idx="3"/>
              <a:endCxn id="33" idx="1"/>
            </p:cNvCxnSpPr>
            <p:nvPr/>
          </p:nvCxnSpPr>
          <p:spPr>
            <a:xfrm flipV="1">
              <a:off x="9476815" y="4207452"/>
              <a:ext cx="236672" cy="1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Rechteck 36"/>
            <p:cNvSpPr/>
            <p:nvPr/>
          </p:nvSpPr>
          <p:spPr>
            <a:xfrm>
              <a:off x="2621659" y="2728730"/>
              <a:ext cx="1045813" cy="407773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3200" dirty="0" smtClean="0">
                  <a:solidFill>
                    <a:schemeClr val="tx1"/>
                  </a:solidFill>
                </a:rPr>
                <a:t>IDR</a:t>
              </a:r>
              <a:endParaRPr lang="de-DE" sz="3200" dirty="0">
                <a:solidFill>
                  <a:schemeClr val="tx1"/>
                </a:solidFill>
              </a:endParaRPr>
            </a:p>
          </p:txBody>
        </p:sp>
        <p:sp>
          <p:nvSpPr>
            <p:cNvPr id="38" name="Rechteck 37"/>
            <p:cNvSpPr/>
            <p:nvPr/>
          </p:nvSpPr>
          <p:spPr>
            <a:xfrm>
              <a:off x="4882569" y="3875680"/>
              <a:ext cx="1045813" cy="407773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3200" dirty="0">
                  <a:solidFill>
                    <a:schemeClr val="tx1"/>
                  </a:solidFill>
                </a:rPr>
                <a:t>O</a:t>
              </a:r>
              <a:r>
                <a:rPr lang="de-DE" sz="3200" dirty="0" smtClean="0">
                  <a:solidFill>
                    <a:schemeClr val="tx1"/>
                  </a:solidFill>
                </a:rPr>
                <a:t>DR</a:t>
              </a:r>
              <a:endParaRPr lang="de-DE" sz="3200" dirty="0">
                <a:solidFill>
                  <a:schemeClr val="tx1"/>
                </a:solidFill>
              </a:endParaRPr>
            </a:p>
          </p:txBody>
        </p:sp>
        <p:sp>
          <p:nvSpPr>
            <p:cNvPr id="39" name="Rechteck 38"/>
            <p:cNvSpPr/>
            <p:nvPr/>
          </p:nvSpPr>
          <p:spPr>
            <a:xfrm>
              <a:off x="2621658" y="3319075"/>
              <a:ext cx="1045813" cy="407773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3200" dirty="0" smtClean="0">
                  <a:solidFill>
                    <a:schemeClr val="tx1"/>
                  </a:solidFill>
                </a:rPr>
                <a:t>BSR</a:t>
              </a:r>
              <a:endParaRPr lang="de-DE" sz="3200" dirty="0">
                <a:solidFill>
                  <a:schemeClr val="tx1"/>
                </a:solidFill>
              </a:endParaRPr>
            </a:p>
          </p:txBody>
        </p:sp>
        <p:sp>
          <p:nvSpPr>
            <p:cNvPr id="40" name="Rechteck 39"/>
            <p:cNvSpPr/>
            <p:nvPr/>
          </p:nvSpPr>
          <p:spPr>
            <a:xfrm>
              <a:off x="2621657" y="3875681"/>
              <a:ext cx="1045813" cy="407773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3200" dirty="0" smtClean="0">
                  <a:solidFill>
                    <a:schemeClr val="tx1"/>
                  </a:solidFill>
                </a:rPr>
                <a:t>BRR</a:t>
              </a:r>
              <a:endParaRPr lang="de-DE" sz="3200" dirty="0">
                <a:solidFill>
                  <a:schemeClr val="tx1"/>
                </a:solidFill>
              </a:endParaRPr>
            </a:p>
          </p:txBody>
        </p:sp>
        <p:sp>
          <p:nvSpPr>
            <p:cNvPr id="46" name="Pfeil nach oben und unten 45"/>
            <p:cNvSpPr/>
            <p:nvPr/>
          </p:nvSpPr>
          <p:spPr>
            <a:xfrm>
              <a:off x="1749161" y="2170623"/>
              <a:ext cx="568411" cy="4073658"/>
            </a:xfrm>
            <a:prstGeom prst="upDownArrow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Datenbus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43" name="Rechteck 42"/>
            <p:cNvSpPr/>
            <p:nvPr/>
          </p:nvSpPr>
          <p:spPr>
            <a:xfrm>
              <a:off x="9156100" y="3616092"/>
              <a:ext cx="81643" cy="283029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3" name="Freihandform 52"/>
            <p:cNvSpPr/>
            <p:nvPr/>
          </p:nvSpPr>
          <p:spPr>
            <a:xfrm>
              <a:off x="9132968" y="3325828"/>
              <a:ext cx="58479" cy="287079"/>
            </a:xfrm>
            <a:custGeom>
              <a:avLst/>
              <a:gdLst>
                <a:gd name="connsiteX0" fmla="*/ 58479 w 58479"/>
                <a:gd name="connsiteY0" fmla="*/ 287079 h 287079"/>
                <a:gd name="connsiteX1" fmla="*/ 58479 w 58479"/>
                <a:gd name="connsiteY1" fmla="*/ 154172 h 287079"/>
                <a:gd name="connsiteX2" fmla="*/ 0 w 58479"/>
                <a:gd name="connsiteY2" fmla="*/ 0 h 287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479" h="287079">
                  <a:moveTo>
                    <a:pt x="58479" y="287079"/>
                  </a:moveTo>
                  <a:lnTo>
                    <a:pt x="58479" y="154172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55" name="Gerader Verbinder 54"/>
            <p:cNvCxnSpPr/>
            <p:nvPr/>
          </p:nvCxnSpPr>
          <p:spPr>
            <a:xfrm>
              <a:off x="9191447" y="3091146"/>
              <a:ext cx="0" cy="227929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Textfeld 58"/>
            <p:cNvSpPr txBox="1"/>
            <p:nvPr/>
          </p:nvSpPr>
          <p:spPr>
            <a:xfrm>
              <a:off x="8910680" y="2743826"/>
              <a:ext cx="4908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„1“</a:t>
              </a:r>
              <a:endParaRPr lang="de-DE" dirty="0"/>
            </a:p>
          </p:txBody>
        </p:sp>
        <p:sp>
          <p:nvSpPr>
            <p:cNvPr id="60" name="Rechteck 59"/>
            <p:cNvSpPr/>
            <p:nvPr/>
          </p:nvSpPr>
          <p:spPr>
            <a:xfrm>
              <a:off x="6177898" y="3778373"/>
              <a:ext cx="1571060" cy="133643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3200" dirty="0">
                <a:solidFill>
                  <a:schemeClr val="tx1"/>
                </a:solidFill>
              </a:endParaRPr>
            </a:p>
          </p:txBody>
        </p:sp>
        <p:sp>
          <p:nvSpPr>
            <p:cNvPr id="62" name="Rechteck 61"/>
            <p:cNvSpPr/>
            <p:nvPr/>
          </p:nvSpPr>
          <p:spPr>
            <a:xfrm>
              <a:off x="6177897" y="5250463"/>
              <a:ext cx="1571061" cy="40777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3200" dirty="0" smtClean="0">
                  <a:solidFill>
                    <a:schemeClr val="tx1"/>
                  </a:solidFill>
                </a:rPr>
                <a:t>MODER</a:t>
              </a:r>
              <a:endParaRPr lang="de-DE" sz="3200" dirty="0">
                <a:solidFill>
                  <a:schemeClr val="tx1"/>
                </a:solidFill>
              </a:endParaRPr>
            </a:p>
          </p:txBody>
        </p:sp>
        <p:sp>
          <p:nvSpPr>
            <p:cNvPr id="65" name="Rechteck 64"/>
            <p:cNvSpPr/>
            <p:nvPr/>
          </p:nvSpPr>
          <p:spPr>
            <a:xfrm>
              <a:off x="9156100" y="4434870"/>
              <a:ext cx="81643" cy="283029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73" name="Gruppieren 72"/>
            <p:cNvGrpSpPr/>
            <p:nvPr/>
          </p:nvGrpSpPr>
          <p:grpSpPr>
            <a:xfrm>
              <a:off x="9132968" y="4728702"/>
              <a:ext cx="58479" cy="521761"/>
              <a:chOff x="8057203" y="4693714"/>
              <a:chExt cx="58479" cy="521761"/>
            </a:xfrm>
          </p:grpSpPr>
          <p:sp>
            <p:nvSpPr>
              <p:cNvPr id="66" name="Freihandform 65"/>
              <p:cNvSpPr/>
              <p:nvPr/>
            </p:nvSpPr>
            <p:spPr>
              <a:xfrm>
                <a:off x="8057203" y="4928396"/>
                <a:ext cx="58479" cy="287079"/>
              </a:xfrm>
              <a:custGeom>
                <a:avLst/>
                <a:gdLst>
                  <a:gd name="connsiteX0" fmla="*/ 58479 w 58479"/>
                  <a:gd name="connsiteY0" fmla="*/ 287079 h 287079"/>
                  <a:gd name="connsiteX1" fmla="*/ 58479 w 58479"/>
                  <a:gd name="connsiteY1" fmla="*/ 154172 h 287079"/>
                  <a:gd name="connsiteX2" fmla="*/ 0 w 58479"/>
                  <a:gd name="connsiteY2" fmla="*/ 0 h 287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8479" h="287079">
                    <a:moveTo>
                      <a:pt x="58479" y="287079"/>
                    </a:moveTo>
                    <a:lnTo>
                      <a:pt x="58479" y="154172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67" name="Gerader Verbinder 66"/>
              <p:cNvCxnSpPr/>
              <p:nvPr/>
            </p:nvCxnSpPr>
            <p:spPr>
              <a:xfrm>
                <a:off x="8115682" y="4693714"/>
                <a:ext cx="0" cy="227929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8" name="Textfeld 67"/>
            <p:cNvSpPr txBox="1"/>
            <p:nvPr/>
          </p:nvSpPr>
          <p:spPr>
            <a:xfrm>
              <a:off x="8944424" y="5208242"/>
              <a:ext cx="4940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„0“</a:t>
              </a:r>
              <a:endParaRPr lang="de-DE" dirty="0"/>
            </a:p>
          </p:txBody>
        </p:sp>
        <p:sp>
          <p:nvSpPr>
            <p:cNvPr id="69" name="Rechteck 68"/>
            <p:cNvSpPr/>
            <p:nvPr/>
          </p:nvSpPr>
          <p:spPr>
            <a:xfrm>
              <a:off x="7483171" y="3213687"/>
              <a:ext cx="1461422" cy="40777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3200" dirty="0" smtClean="0">
                  <a:solidFill>
                    <a:schemeClr val="tx1"/>
                  </a:solidFill>
                </a:rPr>
                <a:t>PUPDR</a:t>
              </a:r>
              <a:endParaRPr lang="de-DE" sz="3200" dirty="0">
                <a:solidFill>
                  <a:schemeClr val="tx1"/>
                </a:solidFill>
              </a:endParaRPr>
            </a:p>
          </p:txBody>
        </p:sp>
        <p:cxnSp>
          <p:nvCxnSpPr>
            <p:cNvPr id="70" name="Gerader Verbinder 69"/>
            <p:cNvCxnSpPr>
              <a:stCxn id="84" idx="0"/>
              <a:endCxn id="4" idx="3"/>
            </p:cNvCxnSpPr>
            <p:nvPr/>
          </p:nvCxnSpPr>
          <p:spPr>
            <a:xfrm flipV="1">
              <a:off x="7803475" y="4207453"/>
              <a:ext cx="1673340" cy="155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4" name="Gruppieren 73"/>
            <p:cNvGrpSpPr/>
            <p:nvPr/>
          </p:nvGrpSpPr>
          <p:grpSpPr>
            <a:xfrm rot="5400000">
              <a:off x="6990094" y="3793750"/>
              <a:ext cx="58479" cy="521761"/>
              <a:chOff x="8057203" y="4693714"/>
              <a:chExt cx="58479" cy="521761"/>
            </a:xfrm>
          </p:grpSpPr>
          <p:sp>
            <p:nvSpPr>
              <p:cNvPr id="75" name="Freihandform 74"/>
              <p:cNvSpPr/>
              <p:nvPr/>
            </p:nvSpPr>
            <p:spPr>
              <a:xfrm>
                <a:off x="8057203" y="4928396"/>
                <a:ext cx="58479" cy="287079"/>
              </a:xfrm>
              <a:custGeom>
                <a:avLst/>
                <a:gdLst>
                  <a:gd name="connsiteX0" fmla="*/ 58479 w 58479"/>
                  <a:gd name="connsiteY0" fmla="*/ 287079 h 287079"/>
                  <a:gd name="connsiteX1" fmla="*/ 58479 w 58479"/>
                  <a:gd name="connsiteY1" fmla="*/ 154172 h 287079"/>
                  <a:gd name="connsiteX2" fmla="*/ 0 w 58479"/>
                  <a:gd name="connsiteY2" fmla="*/ 0 h 287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8479" h="287079">
                    <a:moveTo>
                      <a:pt x="58479" y="287079"/>
                    </a:moveTo>
                    <a:lnTo>
                      <a:pt x="58479" y="154172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76" name="Gerader Verbinder 75"/>
              <p:cNvCxnSpPr/>
              <p:nvPr/>
            </p:nvCxnSpPr>
            <p:spPr>
              <a:xfrm>
                <a:off x="8115682" y="4693714"/>
                <a:ext cx="0" cy="227929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7" name="Gruppieren 76"/>
            <p:cNvGrpSpPr/>
            <p:nvPr/>
          </p:nvGrpSpPr>
          <p:grpSpPr>
            <a:xfrm rot="5400000">
              <a:off x="6985509" y="4233553"/>
              <a:ext cx="58479" cy="521761"/>
              <a:chOff x="8057203" y="4693714"/>
              <a:chExt cx="58479" cy="521761"/>
            </a:xfrm>
          </p:grpSpPr>
          <p:sp>
            <p:nvSpPr>
              <p:cNvPr id="78" name="Freihandform 77"/>
              <p:cNvSpPr/>
              <p:nvPr/>
            </p:nvSpPr>
            <p:spPr>
              <a:xfrm>
                <a:off x="8057203" y="4928396"/>
                <a:ext cx="58479" cy="287079"/>
              </a:xfrm>
              <a:custGeom>
                <a:avLst/>
                <a:gdLst>
                  <a:gd name="connsiteX0" fmla="*/ 58479 w 58479"/>
                  <a:gd name="connsiteY0" fmla="*/ 287079 h 287079"/>
                  <a:gd name="connsiteX1" fmla="*/ 58479 w 58479"/>
                  <a:gd name="connsiteY1" fmla="*/ 154172 h 287079"/>
                  <a:gd name="connsiteX2" fmla="*/ 0 w 58479"/>
                  <a:gd name="connsiteY2" fmla="*/ 0 h 287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8479" h="287079">
                    <a:moveTo>
                      <a:pt x="58479" y="287079"/>
                    </a:moveTo>
                    <a:lnTo>
                      <a:pt x="58479" y="154172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79" name="Gerader Verbinder 78"/>
              <p:cNvCxnSpPr/>
              <p:nvPr/>
            </p:nvCxnSpPr>
            <p:spPr>
              <a:xfrm>
                <a:off x="8115682" y="4693714"/>
                <a:ext cx="0" cy="227929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0" name="Gruppieren 79"/>
            <p:cNvGrpSpPr/>
            <p:nvPr/>
          </p:nvGrpSpPr>
          <p:grpSpPr>
            <a:xfrm rot="5400000">
              <a:off x="6973678" y="4608629"/>
              <a:ext cx="58479" cy="521761"/>
              <a:chOff x="8057203" y="4693714"/>
              <a:chExt cx="58479" cy="521761"/>
            </a:xfrm>
          </p:grpSpPr>
          <p:sp>
            <p:nvSpPr>
              <p:cNvPr id="81" name="Freihandform 80"/>
              <p:cNvSpPr/>
              <p:nvPr/>
            </p:nvSpPr>
            <p:spPr>
              <a:xfrm>
                <a:off x="8057203" y="4928396"/>
                <a:ext cx="58479" cy="287079"/>
              </a:xfrm>
              <a:custGeom>
                <a:avLst/>
                <a:gdLst>
                  <a:gd name="connsiteX0" fmla="*/ 58479 w 58479"/>
                  <a:gd name="connsiteY0" fmla="*/ 287079 h 287079"/>
                  <a:gd name="connsiteX1" fmla="*/ 58479 w 58479"/>
                  <a:gd name="connsiteY1" fmla="*/ 154172 h 287079"/>
                  <a:gd name="connsiteX2" fmla="*/ 0 w 58479"/>
                  <a:gd name="connsiteY2" fmla="*/ 0 h 287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8479" h="287079">
                    <a:moveTo>
                      <a:pt x="58479" y="287079"/>
                    </a:moveTo>
                    <a:lnTo>
                      <a:pt x="58479" y="154172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82" name="Gerader Verbinder 81"/>
              <p:cNvCxnSpPr/>
              <p:nvPr/>
            </p:nvCxnSpPr>
            <p:spPr>
              <a:xfrm>
                <a:off x="8115682" y="4693714"/>
                <a:ext cx="0" cy="227929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4" name="Freihandform 83"/>
            <p:cNvSpPr/>
            <p:nvPr/>
          </p:nvSpPr>
          <p:spPr>
            <a:xfrm>
              <a:off x="3672092" y="2972439"/>
              <a:ext cx="4131383" cy="1236572"/>
            </a:xfrm>
            <a:custGeom>
              <a:avLst/>
              <a:gdLst>
                <a:gd name="connsiteX0" fmla="*/ 4131383 w 4131383"/>
                <a:gd name="connsiteY0" fmla="*/ 1236572 h 1236572"/>
                <a:gd name="connsiteX1" fmla="*/ 3600747 w 4131383"/>
                <a:gd name="connsiteY1" fmla="*/ 1236572 h 1236572"/>
                <a:gd name="connsiteX2" fmla="*/ 3600747 w 4131383"/>
                <a:gd name="connsiteY2" fmla="*/ 0 h 1236572"/>
                <a:gd name="connsiteX3" fmla="*/ 0 w 4131383"/>
                <a:gd name="connsiteY3" fmla="*/ 0 h 1236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1383" h="1236572">
                  <a:moveTo>
                    <a:pt x="4131383" y="1236572"/>
                  </a:moveTo>
                  <a:lnTo>
                    <a:pt x="3600747" y="1236572"/>
                  </a:lnTo>
                  <a:lnTo>
                    <a:pt x="3600747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86" name="Gerader Verbinder 85"/>
            <p:cNvCxnSpPr>
              <a:stCxn id="75" idx="0"/>
              <a:endCxn id="38" idx="3"/>
            </p:cNvCxnSpPr>
            <p:nvPr/>
          </p:nvCxnSpPr>
          <p:spPr>
            <a:xfrm flipH="1" flipV="1">
              <a:off x="5928382" y="4079567"/>
              <a:ext cx="830071" cy="4303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Gewinkelte Verbindung 93"/>
            <p:cNvCxnSpPr>
              <a:stCxn id="39" idx="3"/>
              <a:endCxn id="38" idx="1"/>
            </p:cNvCxnSpPr>
            <p:nvPr/>
          </p:nvCxnSpPr>
          <p:spPr>
            <a:xfrm>
              <a:off x="3667471" y="3522962"/>
              <a:ext cx="1215098" cy="556605"/>
            </a:xfrm>
            <a:prstGeom prst="bentConnector3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Gewinkelte Verbindung 95"/>
            <p:cNvCxnSpPr>
              <a:stCxn id="40" idx="3"/>
              <a:endCxn id="38" idx="1"/>
            </p:cNvCxnSpPr>
            <p:nvPr/>
          </p:nvCxnSpPr>
          <p:spPr>
            <a:xfrm flipV="1">
              <a:off x="3667470" y="4079567"/>
              <a:ext cx="1215099" cy="1"/>
            </a:xfrm>
            <a:prstGeom prst="bentConnector3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Gewinkelte Verbindung 97"/>
            <p:cNvCxnSpPr>
              <a:endCxn id="38" idx="1"/>
            </p:cNvCxnSpPr>
            <p:nvPr/>
          </p:nvCxnSpPr>
          <p:spPr>
            <a:xfrm flipV="1">
              <a:off x="2161615" y="4079567"/>
              <a:ext cx="2720954" cy="444106"/>
            </a:xfrm>
            <a:prstGeom prst="bentConnector3">
              <a:avLst>
                <a:gd name="adj1" fmla="val 77655"/>
              </a:avLst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Gewinkelte Verbindung 100"/>
            <p:cNvCxnSpPr/>
            <p:nvPr/>
          </p:nvCxnSpPr>
          <p:spPr>
            <a:xfrm flipV="1">
              <a:off x="2828365" y="4523673"/>
              <a:ext cx="3913672" cy="345836"/>
            </a:xfrm>
            <a:prstGeom prst="bentConnector3">
              <a:avLst/>
            </a:prstGeom>
            <a:ln w="19050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Gewinkelte Verbindung 102"/>
            <p:cNvCxnSpPr/>
            <p:nvPr/>
          </p:nvCxnSpPr>
          <p:spPr>
            <a:xfrm flipV="1">
              <a:off x="2828365" y="4898749"/>
              <a:ext cx="3913672" cy="351714"/>
            </a:xfrm>
            <a:prstGeom prst="bentConnector3">
              <a:avLst>
                <a:gd name="adj1" fmla="val 64846"/>
              </a:avLst>
            </a:prstGeom>
            <a:ln w="190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Gerade Verbindung mit Pfeil 105"/>
            <p:cNvCxnSpPr>
              <a:stCxn id="37" idx="1"/>
            </p:cNvCxnSpPr>
            <p:nvPr/>
          </p:nvCxnSpPr>
          <p:spPr>
            <a:xfrm flipH="1" flipV="1">
              <a:off x="2161615" y="2928492"/>
              <a:ext cx="460044" cy="4125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Gerade Verbindung mit Pfeil 107"/>
            <p:cNvCxnSpPr>
              <a:stCxn id="39" idx="1"/>
            </p:cNvCxnSpPr>
            <p:nvPr/>
          </p:nvCxnSpPr>
          <p:spPr>
            <a:xfrm flipH="1" flipV="1">
              <a:off x="2161615" y="3522961"/>
              <a:ext cx="460043" cy="1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Gerade Verbindung mit Pfeil 108"/>
            <p:cNvCxnSpPr/>
            <p:nvPr/>
          </p:nvCxnSpPr>
          <p:spPr>
            <a:xfrm flipH="1" flipV="1">
              <a:off x="2173051" y="4077822"/>
              <a:ext cx="460043" cy="1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Gerader Verbinder 112"/>
            <p:cNvCxnSpPr>
              <a:stCxn id="43" idx="2"/>
              <a:endCxn id="65" idx="0"/>
            </p:cNvCxnSpPr>
            <p:nvPr/>
          </p:nvCxnSpPr>
          <p:spPr>
            <a:xfrm>
              <a:off x="9196922" y="3899121"/>
              <a:ext cx="0" cy="535749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Gerader Verbinder 117"/>
            <p:cNvCxnSpPr>
              <a:endCxn id="69" idx="3"/>
            </p:cNvCxnSpPr>
            <p:nvPr/>
          </p:nvCxnSpPr>
          <p:spPr>
            <a:xfrm flipH="1">
              <a:off x="8944593" y="3410431"/>
              <a:ext cx="213724" cy="7143"/>
            </a:xfrm>
            <a:prstGeom prst="line">
              <a:avLst/>
            </a:prstGeom>
            <a:ln w="952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Freihandform 123"/>
            <p:cNvSpPr/>
            <p:nvPr/>
          </p:nvSpPr>
          <p:spPr>
            <a:xfrm>
              <a:off x="9024378" y="3411601"/>
              <a:ext cx="130968" cy="1640681"/>
            </a:xfrm>
            <a:custGeom>
              <a:avLst/>
              <a:gdLst>
                <a:gd name="connsiteX0" fmla="*/ 0 w 130968"/>
                <a:gd name="connsiteY0" fmla="*/ 0 h 1640681"/>
                <a:gd name="connsiteX1" fmla="*/ 0 w 130968"/>
                <a:gd name="connsiteY1" fmla="*/ 1640681 h 1640681"/>
                <a:gd name="connsiteX2" fmla="*/ 130968 w 130968"/>
                <a:gd name="connsiteY2" fmla="*/ 1640681 h 1640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0968" h="1640681">
                  <a:moveTo>
                    <a:pt x="0" y="0"/>
                  </a:moveTo>
                  <a:lnTo>
                    <a:pt x="0" y="1640681"/>
                  </a:lnTo>
                  <a:lnTo>
                    <a:pt x="130968" y="1640681"/>
                  </a:ln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5" name="Textfeld 124"/>
            <p:cNvSpPr txBox="1"/>
            <p:nvPr/>
          </p:nvSpPr>
          <p:spPr>
            <a:xfrm>
              <a:off x="2745147" y="4477874"/>
              <a:ext cx="132286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alternate</a:t>
              </a:r>
              <a:endParaRPr lang="de-DE" sz="2400" dirty="0"/>
            </a:p>
          </p:txBody>
        </p:sp>
        <p:sp>
          <p:nvSpPr>
            <p:cNvPr id="126" name="Textfeld 125"/>
            <p:cNvSpPr txBox="1"/>
            <p:nvPr/>
          </p:nvSpPr>
          <p:spPr>
            <a:xfrm>
              <a:off x="2751900" y="4836721"/>
              <a:ext cx="10182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analog</a:t>
              </a:r>
              <a:endParaRPr lang="de-DE" sz="2400" dirty="0"/>
            </a:p>
          </p:txBody>
        </p:sp>
        <p:cxnSp>
          <p:nvCxnSpPr>
            <p:cNvPr id="128" name="Gerader Verbinder 127"/>
            <p:cNvCxnSpPr>
              <a:stCxn id="84" idx="1"/>
            </p:cNvCxnSpPr>
            <p:nvPr/>
          </p:nvCxnSpPr>
          <p:spPr>
            <a:xfrm flipH="1">
              <a:off x="7263799" y="4209011"/>
              <a:ext cx="9040" cy="68973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Gerader Verbinder 130"/>
            <p:cNvCxnSpPr>
              <a:endCxn id="62" idx="0"/>
            </p:cNvCxnSpPr>
            <p:nvPr/>
          </p:nvCxnSpPr>
          <p:spPr>
            <a:xfrm flipH="1">
              <a:off x="6963428" y="4003565"/>
              <a:ext cx="1461" cy="1246898"/>
            </a:xfrm>
            <a:prstGeom prst="line">
              <a:avLst/>
            </a:prstGeom>
            <a:ln w="952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Textfeld 134"/>
            <p:cNvSpPr txBox="1"/>
            <p:nvPr/>
          </p:nvSpPr>
          <p:spPr>
            <a:xfrm>
              <a:off x="6434029" y="3789445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01</a:t>
              </a:r>
              <a:endParaRPr lang="de-DE" dirty="0"/>
            </a:p>
          </p:txBody>
        </p:sp>
        <p:sp>
          <p:nvSpPr>
            <p:cNvPr id="136" name="Textfeld 135"/>
            <p:cNvSpPr txBox="1"/>
            <p:nvPr/>
          </p:nvSpPr>
          <p:spPr>
            <a:xfrm>
              <a:off x="6430942" y="4185711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10</a:t>
              </a:r>
              <a:endParaRPr lang="de-DE" dirty="0"/>
            </a:p>
          </p:txBody>
        </p:sp>
        <p:sp>
          <p:nvSpPr>
            <p:cNvPr id="137" name="Textfeld 136"/>
            <p:cNvSpPr txBox="1"/>
            <p:nvPr/>
          </p:nvSpPr>
          <p:spPr>
            <a:xfrm>
              <a:off x="6443996" y="4592391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/>
                <a:t>1</a:t>
              </a:r>
              <a:r>
                <a:rPr lang="de-DE" dirty="0" smtClean="0"/>
                <a:t>1</a:t>
              </a:r>
              <a:endParaRPr lang="de-DE" dirty="0"/>
            </a:p>
          </p:txBody>
        </p:sp>
        <p:sp>
          <p:nvSpPr>
            <p:cNvPr id="138" name="Textfeld 137"/>
            <p:cNvSpPr txBox="1"/>
            <p:nvPr/>
          </p:nvSpPr>
          <p:spPr>
            <a:xfrm>
              <a:off x="9628670" y="3658324"/>
              <a:ext cx="8741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err="1" smtClean="0"/>
                <a:t>Portpin</a:t>
              </a:r>
              <a:endParaRPr lang="de-DE" dirty="0"/>
            </a:p>
          </p:txBody>
        </p:sp>
      </p:grpSp>
      <p:sp>
        <p:nvSpPr>
          <p:cNvPr id="140" name="Textfeld 139"/>
          <p:cNvSpPr txBox="1"/>
          <p:nvPr/>
        </p:nvSpPr>
        <p:spPr>
          <a:xfrm>
            <a:off x="6427988" y="2949110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00</a:t>
            </a:r>
            <a:endParaRPr lang="de-DE" dirty="0"/>
          </a:p>
        </p:txBody>
      </p:sp>
      <p:sp>
        <p:nvSpPr>
          <p:cNvPr id="57" name="Textfeld 56"/>
          <p:cNvSpPr txBox="1"/>
          <p:nvPr/>
        </p:nvSpPr>
        <p:spPr>
          <a:xfrm>
            <a:off x="333828" y="1204685"/>
            <a:ext cx="114116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/>
              <a:t>2</a:t>
            </a:r>
            <a:r>
              <a:rPr lang="de-DE" sz="3200" dirty="0" smtClean="0"/>
              <a:t>. Eingang oder Ausgang oder sonst was: Das Moderegister MODER</a:t>
            </a:r>
            <a:endParaRPr lang="de-DE" sz="3200" dirty="0"/>
          </a:p>
        </p:txBody>
      </p:sp>
      <p:pic>
        <p:nvPicPr>
          <p:cNvPr id="58" name="Google Shape;569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68330" y="2554592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Legende mit Linie 1 60"/>
          <p:cNvSpPr/>
          <p:nvPr/>
        </p:nvSpPr>
        <p:spPr>
          <a:xfrm>
            <a:off x="8095184" y="1789460"/>
            <a:ext cx="2736235" cy="827401"/>
          </a:xfrm>
          <a:prstGeom prst="borderCallout1">
            <a:avLst>
              <a:gd name="adj1" fmla="val 99214"/>
              <a:gd name="adj2" fmla="val 11768"/>
              <a:gd name="adj3" fmla="val 138160"/>
              <a:gd name="adj4" fmla="val -9255"/>
            </a:avLst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0b00 bedeutet Input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418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803"/>
    </mc:Choice>
    <mc:Fallback xmlns="">
      <p:transition spd="slow" advTm="78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367620"/>
            <a:ext cx="3164114" cy="53226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Ports konfigurieren</a:t>
            </a:r>
            <a:endParaRPr lang="de-DE" sz="2400" dirty="0"/>
          </a:p>
        </p:txBody>
      </p:sp>
      <p:grpSp>
        <p:nvGrpSpPr>
          <p:cNvPr id="139" name="Gruppieren 138"/>
          <p:cNvGrpSpPr/>
          <p:nvPr/>
        </p:nvGrpSpPr>
        <p:grpSpPr>
          <a:xfrm>
            <a:off x="1474318" y="2170623"/>
            <a:ext cx="9028502" cy="4073658"/>
            <a:chOff x="1474318" y="2170623"/>
            <a:chExt cx="9028502" cy="4073658"/>
          </a:xfrm>
        </p:grpSpPr>
        <p:sp>
          <p:nvSpPr>
            <p:cNvPr id="4" name="Rechteck 3"/>
            <p:cNvSpPr/>
            <p:nvPr/>
          </p:nvSpPr>
          <p:spPr>
            <a:xfrm>
              <a:off x="1474318" y="2572242"/>
              <a:ext cx="8002497" cy="3270422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3200" dirty="0">
                <a:solidFill>
                  <a:schemeClr val="tx1"/>
                </a:solidFill>
              </a:endParaRPr>
            </a:p>
          </p:txBody>
        </p:sp>
        <p:sp>
          <p:nvSpPr>
            <p:cNvPr id="33" name="Rechteck 32"/>
            <p:cNvSpPr/>
            <p:nvPr/>
          </p:nvSpPr>
          <p:spPr>
            <a:xfrm>
              <a:off x="9713487" y="4003565"/>
              <a:ext cx="399535" cy="40777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3200" dirty="0">
                <a:solidFill>
                  <a:schemeClr val="tx1"/>
                </a:solidFill>
              </a:endParaRPr>
            </a:p>
          </p:txBody>
        </p:sp>
        <p:cxnSp>
          <p:nvCxnSpPr>
            <p:cNvPr id="35" name="Gerader Verbinder 34"/>
            <p:cNvCxnSpPr>
              <a:stCxn id="4" idx="3"/>
              <a:endCxn id="33" idx="1"/>
            </p:cNvCxnSpPr>
            <p:nvPr/>
          </p:nvCxnSpPr>
          <p:spPr>
            <a:xfrm flipV="1">
              <a:off x="9476815" y="4207452"/>
              <a:ext cx="236672" cy="1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Rechteck 36"/>
            <p:cNvSpPr/>
            <p:nvPr/>
          </p:nvSpPr>
          <p:spPr>
            <a:xfrm>
              <a:off x="2621659" y="2728730"/>
              <a:ext cx="1045813" cy="407773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3200" dirty="0" smtClean="0">
                  <a:solidFill>
                    <a:schemeClr val="tx1"/>
                  </a:solidFill>
                </a:rPr>
                <a:t>IDR</a:t>
              </a:r>
              <a:endParaRPr lang="de-DE" sz="3200" dirty="0">
                <a:solidFill>
                  <a:schemeClr val="tx1"/>
                </a:solidFill>
              </a:endParaRPr>
            </a:p>
          </p:txBody>
        </p:sp>
        <p:sp>
          <p:nvSpPr>
            <p:cNvPr id="38" name="Rechteck 37"/>
            <p:cNvSpPr/>
            <p:nvPr/>
          </p:nvSpPr>
          <p:spPr>
            <a:xfrm>
              <a:off x="4882569" y="3875680"/>
              <a:ext cx="1045813" cy="407773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3200" dirty="0">
                  <a:solidFill>
                    <a:schemeClr val="tx1"/>
                  </a:solidFill>
                </a:rPr>
                <a:t>O</a:t>
              </a:r>
              <a:r>
                <a:rPr lang="de-DE" sz="3200" dirty="0" smtClean="0">
                  <a:solidFill>
                    <a:schemeClr val="tx1"/>
                  </a:solidFill>
                </a:rPr>
                <a:t>DR</a:t>
              </a:r>
              <a:endParaRPr lang="de-DE" sz="3200" dirty="0">
                <a:solidFill>
                  <a:schemeClr val="tx1"/>
                </a:solidFill>
              </a:endParaRPr>
            </a:p>
          </p:txBody>
        </p:sp>
        <p:sp>
          <p:nvSpPr>
            <p:cNvPr id="39" name="Rechteck 38"/>
            <p:cNvSpPr/>
            <p:nvPr/>
          </p:nvSpPr>
          <p:spPr>
            <a:xfrm>
              <a:off x="2621658" y="3319075"/>
              <a:ext cx="1045813" cy="407773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3200" dirty="0" smtClean="0">
                  <a:solidFill>
                    <a:schemeClr val="tx1"/>
                  </a:solidFill>
                </a:rPr>
                <a:t>BSR</a:t>
              </a:r>
              <a:endParaRPr lang="de-DE" sz="3200" dirty="0">
                <a:solidFill>
                  <a:schemeClr val="tx1"/>
                </a:solidFill>
              </a:endParaRPr>
            </a:p>
          </p:txBody>
        </p:sp>
        <p:sp>
          <p:nvSpPr>
            <p:cNvPr id="40" name="Rechteck 39"/>
            <p:cNvSpPr/>
            <p:nvPr/>
          </p:nvSpPr>
          <p:spPr>
            <a:xfrm>
              <a:off x="2621657" y="3875681"/>
              <a:ext cx="1045813" cy="407773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3200" dirty="0" smtClean="0">
                  <a:solidFill>
                    <a:schemeClr val="tx1"/>
                  </a:solidFill>
                </a:rPr>
                <a:t>BRR</a:t>
              </a:r>
              <a:endParaRPr lang="de-DE" sz="3200" dirty="0">
                <a:solidFill>
                  <a:schemeClr val="tx1"/>
                </a:solidFill>
              </a:endParaRPr>
            </a:p>
          </p:txBody>
        </p:sp>
        <p:sp>
          <p:nvSpPr>
            <p:cNvPr id="46" name="Pfeil nach oben und unten 45"/>
            <p:cNvSpPr/>
            <p:nvPr/>
          </p:nvSpPr>
          <p:spPr>
            <a:xfrm>
              <a:off x="1749161" y="2170623"/>
              <a:ext cx="568411" cy="4073658"/>
            </a:xfrm>
            <a:prstGeom prst="upDownArrow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Datenbus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43" name="Rechteck 42"/>
            <p:cNvSpPr/>
            <p:nvPr/>
          </p:nvSpPr>
          <p:spPr>
            <a:xfrm>
              <a:off x="9156100" y="3616092"/>
              <a:ext cx="81643" cy="283029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3" name="Freihandform 52"/>
            <p:cNvSpPr/>
            <p:nvPr/>
          </p:nvSpPr>
          <p:spPr>
            <a:xfrm>
              <a:off x="9132968" y="3325828"/>
              <a:ext cx="58479" cy="287079"/>
            </a:xfrm>
            <a:custGeom>
              <a:avLst/>
              <a:gdLst>
                <a:gd name="connsiteX0" fmla="*/ 58479 w 58479"/>
                <a:gd name="connsiteY0" fmla="*/ 287079 h 287079"/>
                <a:gd name="connsiteX1" fmla="*/ 58479 w 58479"/>
                <a:gd name="connsiteY1" fmla="*/ 154172 h 287079"/>
                <a:gd name="connsiteX2" fmla="*/ 0 w 58479"/>
                <a:gd name="connsiteY2" fmla="*/ 0 h 287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479" h="287079">
                  <a:moveTo>
                    <a:pt x="58479" y="287079"/>
                  </a:moveTo>
                  <a:lnTo>
                    <a:pt x="58479" y="154172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55" name="Gerader Verbinder 54"/>
            <p:cNvCxnSpPr/>
            <p:nvPr/>
          </p:nvCxnSpPr>
          <p:spPr>
            <a:xfrm>
              <a:off x="9191447" y="3091146"/>
              <a:ext cx="0" cy="227929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Textfeld 58"/>
            <p:cNvSpPr txBox="1"/>
            <p:nvPr/>
          </p:nvSpPr>
          <p:spPr>
            <a:xfrm>
              <a:off x="8910680" y="2743826"/>
              <a:ext cx="4908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„1“</a:t>
              </a:r>
              <a:endParaRPr lang="de-DE" dirty="0"/>
            </a:p>
          </p:txBody>
        </p:sp>
        <p:sp>
          <p:nvSpPr>
            <p:cNvPr id="60" name="Rechteck 59"/>
            <p:cNvSpPr/>
            <p:nvPr/>
          </p:nvSpPr>
          <p:spPr>
            <a:xfrm>
              <a:off x="6177898" y="3778373"/>
              <a:ext cx="1571060" cy="133643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3200" dirty="0">
                <a:solidFill>
                  <a:schemeClr val="tx1"/>
                </a:solidFill>
              </a:endParaRPr>
            </a:p>
          </p:txBody>
        </p:sp>
        <p:sp>
          <p:nvSpPr>
            <p:cNvPr id="62" name="Rechteck 61"/>
            <p:cNvSpPr/>
            <p:nvPr/>
          </p:nvSpPr>
          <p:spPr>
            <a:xfrm>
              <a:off x="6177897" y="5250463"/>
              <a:ext cx="1571061" cy="40777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3200" dirty="0" smtClean="0">
                  <a:solidFill>
                    <a:schemeClr val="tx1"/>
                  </a:solidFill>
                </a:rPr>
                <a:t>MODER</a:t>
              </a:r>
              <a:endParaRPr lang="de-DE" sz="3200" dirty="0">
                <a:solidFill>
                  <a:schemeClr val="tx1"/>
                </a:solidFill>
              </a:endParaRPr>
            </a:p>
          </p:txBody>
        </p:sp>
        <p:sp>
          <p:nvSpPr>
            <p:cNvPr id="65" name="Rechteck 64"/>
            <p:cNvSpPr/>
            <p:nvPr/>
          </p:nvSpPr>
          <p:spPr>
            <a:xfrm>
              <a:off x="9156100" y="4434870"/>
              <a:ext cx="81643" cy="283029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73" name="Gruppieren 72"/>
            <p:cNvGrpSpPr/>
            <p:nvPr/>
          </p:nvGrpSpPr>
          <p:grpSpPr>
            <a:xfrm>
              <a:off x="9132968" y="4728702"/>
              <a:ext cx="58479" cy="521761"/>
              <a:chOff x="8057203" y="4693714"/>
              <a:chExt cx="58479" cy="521761"/>
            </a:xfrm>
          </p:grpSpPr>
          <p:sp>
            <p:nvSpPr>
              <p:cNvPr id="66" name="Freihandform 65"/>
              <p:cNvSpPr/>
              <p:nvPr/>
            </p:nvSpPr>
            <p:spPr>
              <a:xfrm>
                <a:off x="8057203" y="4928396"/>
                <a:ext cx="58479" cy="287079"/>
              </a:xfrm>
              <a:custGeom>
                <a:avLst/>
                <a:gdLst>
                  <a:gd name="connsiteX0" fmla="*/ 58479 w 58479"/>
                  <a:gd name="connsiteY0" fmla="*/ 287079 h 287079"/>
                  <a:gd name="connsiteX1" fmla="*/ 58479 w 58479"/>
                  <a:gd name="connsiteY1" fmla="*/ 154172 h 287079"/>
                  <a:gd name="connsiteX2" fmla="*/ 0 w 58479"/>
                  <a:gd name="connsiteY2" fmla="*/ 0 h 287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8479" h="287079">
                    <a:moveTo>
                      <a:pt x="58479" y="287079"/>
                    </a:moveTo>
                    <a:lnTo>
                      <a:pt x="58479" y="154172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67" name="Gerader Verbinder 66"/>
              <p:cNvCxnSpPr/>
              <p:nvPr/>
            </p:nvCxnSpPr>
            <p:spPr>
              <a:xfrm>
                <a:off x="8115682" y="4693714"/>
                <a:ext cx="0" cy="227929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8" name="Textfeld 67"/>
            <p:cNvSpPr txBox="1"/>
            <p:nvPr/>
          </p:nvSpPr>
          <p:spPr>
            <a:xfrm>
              <a:off x="8944424" y="5208242"/>
              <a:ext cx="4940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„0“</a:t>
              </a:r>
              <a:endParaRPr lang="de-DE" dirty="0"/>
            </a:p>
          </p:txBody>
        </p:sp>
        <p:sp>
          <p:nvSpPr>
            <p:cNvPr id="69" name="Rechteck 68"/>
            <p:cNvSpPr/>
            <p:nvPr/>
          </p:nvSpPr>
          <p:spPr>
            <a:xfrm>
              <a:off x="7483171" y="3213687"/>
              <a:ext cx="1461422" cy="40777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3200" dirty="0" smtClean="0">
                  <a:solidFill>
                    <a:schemeClr val="tx1"/>
                  </a:solidFill>
                </a:rPr>
                <a:t>PUPDR</a:t>
              </a:r>
              <a:endParaRPr lang="de-DE" sz="3200" dirty="0">
                <a:solidFill>
                  <a:schemeClr val="tx1"/>
                </a:solidFill>
              </a:endParaRPr>
            </a:p>
          </p:txBody>
        </p:sp>
        <p:cxnSp>
          <p:nvCxnSpPr>
            <p:cNvPr id="70" name="Gerader Verbinder 69"/>
            <p:cNvCxnSpPr>
              <a:stCxn id="84" idx="0"/>
              <a:endCxn id="4" idx="3"/>
            </p:cNvCxnSpPr>
            <p:nvPr/>
          </p:nvCxnSpPr>
          <p:spPr>
            <a:xfrm flipV="1">
              <a:off x="7803475" y="4207453"/>
              <a:ext cx="1673340" cy="155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4" name="Gruppieren 73"/>
            <p:cNvGrpSpPr/>
            <p:nvPr/>
          </p:nvGrpSpPr>
          <p:grpSpPr>
            <a:xfrm rot="5400000">
              <a:off x="6990094" y="3793750"/>
              <a:ext cx="58479" cy="521761"/>
              <a:chOff x="8057203" y="4693714"/>
              <a:chExt cx="58479" cy="521761"/>
            </a:xfrm>
          </p:grpSpPr>
          <p:sp>
            <p:nvSpPr>
              <p:cNvPr id="75" name="Freihandform 74"/>
              <p:cNvSpPr/>
              <p:nvPr/>
            </p:nvSpPr>
            <p:spPr>
              <a:xfrm>
                <a:off x="8057203" y="4928396"/>
                <a:ext cx="58479" cy="287079"/>
              </a:xfrm>
              <a:custGeom>
                <a:avLst/>
                <a:gdLst>
                  <a:gd name="connsiteX0" fmla="*/ 58479 w 58479"/>
                  <a:gd name="connsiteY0" fmla="*/ 287079 h 287079"/>
                  <a:gd name="connsiteX1" fmla="*/ 58479 w 58479"/>
                  <a:gd name="connsiteY1" fmla="*/ 154172 h 287079"/>
                  <a:gd name="connsiteX2" fmla="*/ 0 w 58479"/>
                  <a:gd name="connsiteY2" fmla="*/ 0 h 287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8479" h="287079">
                    <a:moveTo>
                      <a:pt x="58479" y="287079"/>
                    </a:moveTo>
                    <a:lnTo>
                      <a:pt x="58479" y="154172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76" name="Gerader Verbinder 75"/>
              <p:cNvCxnSpPr/>
              <p:nvPr/>
            </p:nvCxnSpPr>
            <p:spPr>
              <a:xfrm>
                <a:off x="8115682" y="4693714"/>
                <a:ext cx="0" cy="227929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7" name="Gruppieren 76"/>
            <p:cNvGrpSpPr/>
            <p:nvPr/>
          </p:nvGrpSpPr>
          <p:grpSpPr>
            <a:xfrm rot="5400000">
              <a:off x="6985509" y="4233553"/>
              <a:ext cx="58479" cy="521761"/>
              <a:chOff x="8057203" y="4693714"/>
              <a:chExt cx="58479" cy="521761"/>
            </a:xfrm>
          </p:grpSpPr>
          <p:sp>
            <p:nvSpPr>
              <p:cNvPr id="78" name="Freihandform 77"/>
              <p:cNvSpPr/>
              <p:nvPr/>
            </p:nvSpPr>
            <p:spPr>
              <a:xfrm>
                <a:off x="8057203" y="4928396"/>
                <a:ext cx="58479" cy="287079"/>
              </a:xfrm>
              <a:custGeom>
                <a:avLst/>
                <a:gdLst>
                  <a:gd name="connsiteX0" fmla="*/ 58479 w 58479"/>
                  <a:gd name="connsiteY0" fmla="*/ 287079 h 287079"/>
                  <a:gd name="connsiteX1" fmla="*/ 58479 w 58479"/>
                  <a:gd name="connsiteY1" fmla="*/ 154172 h 287079"/>
                  <a:gd name="connsiteX2" fmla="*/ 0 w 58479"/>
                  <a:gd name="connsiteY2" fmla="*/ 0 h 287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8479" h="287079">
                    <a:moveTo>
                      <a:pt x="58479" y="287079"/>
                    </a:moveTo>
                    <a:lnTo>
                      <a:pt x="58479" y="154172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79" name="Gerader Verbinder 78"/>
              <p:cNvCxnSpPr/>
              <p:nvPr/>
            </p:nvCxnSpPr>
            <p:spPr>
              <a:xfrm>
                <a:off x="8115682" y="4693714"/>
                <a:ext cx="0" cy="227929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0" name="Gruppieren 79"/>
            <p:cNvGrpSpPr/>
            <p:nvPr/>
          </p:nvGrpSpPr>
          <p:grpSpPr>
            <a:xfrm rot="5400000">
              <a:off x="6973678" y="4608629"/>
              <a:ext cx="58479" cy="521761"/>
              <a:chOff x="8057203" y="4693714"/>
              <a:chExt cx="58479" cy="521761"/>
            </a:xfrm>
          </p:grpSpPr>
          <p:sp>
            <p:nvSpPr>
              <p:cNvPr id="81" name="Freihandform 80"/>
              <p:cNvSpPr/>
              <p:nvPr/>
            </p:nvSpPr>
            <p:spPr>
              <a:xfrm>
                <a:off x="8057203" y="4928396"/>
                <a:ext cx="58479" cy="287079"/>
              </a:xfrm>
              <a:custGeom>
                <a:avLst/>
                <a:gdLst>
                  <a:gd name="connsiteX0" fmla="*/ 58479 w 58479"/>
                  <a:gd name="connsiteY0" fmla="*/ 287079 h 287079"/>
                  <a:gd name="connsiteX1" fmla="*/ 58479 w 58479"/>
                  <a:gd name="connsiteY1" fmla="*/ 154172 h 287079"/>
                  <a:gd name="connsiteX2" fmla="*/ 0 w 58479"/>
                  <a:gd name="connsiteY2" fmla="*/ 0 h 287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8479" h="287079">
                    <a:moveTo>
                      <a:pt x="58479" y="287079"/>
                    </a:moveTo>
                    <a:lnTo>
                      <a:pt x="58479" y="154172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82" name="Gerader Verbinder 81"/>
              <p:cNvCxnSpPr/>
              <p:nvPr/>
            </p:nvCxnSpPr>
            <p:spPr>
              <a:xfrm>
                <a:off x="8115682" y="4693714"/>
                <a:ext cx="0" cy="227929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4" name="Freihandform 83"/>
            <p:cNvSpPr/>
            <p:nvPr/>
          </p:nvSpPr>
          <p:spPr>
            <a:xfrm>
              <a:off x="3672092" y="2972439"/>
              <a:ext cx="4131383" cy="1236572"/>
            </a:xfrm>
            <a:custGeom>
              <a:avLst/>
              <a:gdLst>
                <a:gd name="connsiteX0" fmla="*/ 4131383 w 4131383"/>
                <a:gd name="connsiteY0" fmla="*/ 1236572 h 1236572"/>
                <a:gd name="connsiteX1" fmla="*/ 3600747 w 4131383"/>
                <a:gd name="connsiteY1" fmla="*/ 1236572 h 1236572"/>
                <a:gd name="connsiteX2" fmla="*/ 3600747 w 4131383"/>
                <a:gd name="connsiteY2" fmla="*/ 0 h 1236572"/>
                <a:gd name="connsiteX3" fmla="*/ 0 w 4131383"/>
                <a:gd name="connsiteY3" fmla="*/ 0 h 1236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1383" h="1236572">
                  <a:moveTo>
                    <a:pt x="4131383" y="1236572"/>
                  </a:moveTo>
                  <a:lnTo>
                    <a:pt x="3600747" y="1236572"/>
                  </a:lnTo>
                  <a:lnTo>
                    <a:pt x="3600747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86" name="Gerader Verbinder 85"/>
            <p:cNvCxnSpPr>
              <a:stCxn id="75" idx="0"/>
              <a:endCxn id="38" idx="3"/>
            </p:cNvCxnSpPr>
            <p:nvPr/>
          </p:nvCxnSpPr>
          <p:spPr>
            <a:xfrm flipH="1" flipV="1">
              <a:off x="5928382" y="4079567"/>
              <a:ext cx="830071" cy="4303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Gewinkelte Verbindung 93"/>
            <p:cNvCxnSpPr>
              <a:stCxn id="39" idx="3"/>
              <a:endCxn id="38" idx="1"/>
            </p:cNvCxnSpPr>
            <p:nvPr/>
          </p:nvCxnSpPr>
          <p:spPr>
            <a:xfrm>
              <a:off x="3667471" y="3522962"/>
              <a:ext cx="1215098" cy="556605"/>
            </a:xfrm>
            <a:prstGeom prst="bentConnector3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Gewinkelte Verbindung 95"/>
            <p:cNvCxnSpPr>
              <a:stCxn id="40" idx="3"/>
              <a:endCxn id="38" idx="1"/>
            </p:cNvCxnSpPr>
            <p:nvPr/>
          </p:nvCxnSpPr>
          <p:spPr>
            <a:xfrm flipV="1">
              <a:off x="3667470" y="4079567"/>
              <a:ext cx="1215099" cy="1"/>
            </a:xfrm>
            <a:prstGeom prst="bentConnector3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Gewinkelte Verbindung 97"/>
            <p:cNvCxnSpPr>
              <a:endCxn id="38" idx="1"/>
            </p:cNvCxnSpPr>
            <p:nvPr/>
          </p:nvCxnSpPr>
          <p:spPr>
            <a:xfrm flipV="1">
              <a:off x="2161615" y="4079567"/>
              <a:ext cx="2720954" cy="444106"/>
            </a:xfrm>
            <a:prstGeom prst="bentConnector3">
              <a:avLst>
                <a:gd name="adj1" fmla="val 77655"/>
              </a:avLst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Gewinkelte Verbindung 100"/>
            <p:cNvCxnSpPr/>
            <p:nvPr/>
          </p:nvCxnSpPr>
          <p:spPr>
            <a:xfrm flipV="1">
              <a:off x="2828365" y="4523673"/>
              <a:ext cx="3913672" cy="345836"/>
            </a:xfrm>
            <a:prstGeom prst="bentConnector3">
              <a:avLst/>
            </a:prstGeom>
            <a:ln w="19050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Gewinkelte Verbindung 102"/>
            <p:cNvCxnSpPr/>
            <p:nvPr/>
          </p:nvCxnSpPr>
          <p:spPr>
            <a:xfrm flipV="1">
              <a:off x="2828365" y="4898749"/>
              <a:ext cx="3913672" cy="351714"/>
            </a:xfrm>
            <a:prstGeom prst="bentConnector3">
              <a:avLst>
                <a:gd name="adj1" fmla="val 64846"/>
              </a:avLst>
            </a:prstGeom>
            <a:ln w="190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Gerade Verbindung mit Pfeil 105"/>
            <p:cNvCxnSpPr>
              <a:stCxn id="37" idx="1"/>
            </p:cNvCxnSpPr>
            <p:nvPr/>
          </p:nvCxnSpPr>
          <p:spPr>
            <a:xfrm flipH="1" flipV="1">
              <a:off x="2161615" y="2928492"/>
              <a:ext cx="460044" cy="4125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Gerade Verbindung mit Pfeil 107"/>
            <p:cNvCxnSpPr>
              <a:stCxn id="39" idx="1"/>
            </p:cNvCxnSpPr>
            <p:nvPr/>
          </p:nvCxnSpPr>
          <p:spPr>
            <a:xfrm flipH="1" flipV="1">
              <a:off x="2161615" y="3522961"/>
              <a:ext cx="460043" cy="1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Gerade Verbindung mit Pfeil 108"/>
            <p:cNvCxnSpPr/>
            <p:nvPr/>
          </p:nvCxnSpPr>
          <p:spPr>
            <a:xfrm flipH="1" flipV="1">
              <a:off x="2173051" y="4077822"/>
              <a:ext cx="460043" cy="1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Gerader Verbinder 112"/>
            <p:cNvCxnSpPr>
              <a:stCxn id="43" idx="2"/>
              <a:endCxn id="65" idx="0"/>
            </p:cNvCxnSpPr>
            <p:nvPr/>
          </p:nvCxnSpPr>
          <p:spPr>
            <a:xfrm>
              <a:off x="9196922" y="3899121"/>
              <a:ext cx="0" cy="535749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Gerader Verbinder 117"/>
            <p:cNvCxnSpPr>
              <a:endCxn id="69" idx="3"/>
            </p:cNvCxnSpPr>
            <p:nvPr/>
          </p:nvCxnSpPr>
          <p:spPr>
            <a:xfrm flipH="1">
              <a:off x="8944593" y="3410431"/>
              <a:ext cx="213724" cy="7143"/>
            </a:xfrm>
            <a:prstGeom prst="line">
              <a:avLst/>
            </a:prstGeom>
            <a:ln w="952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Freihandform 123"/>
            <p:cNvSpPr/>
            <p:nvPr/>
          </p:nvSpPr>
          <p:spPr>
            <a:xfrm>
              <a:off x="9024378" y="3411601"/>
              <a:ext cx="130968" cy="1640681"/>
            </a:xfrm>
            <a:custGeom>
              <a:avLst/>
              <a:gdLst>
                <a:gd name="connsiteX0" fmla="*/ 0 w 130968"/>
                <a:gd name="connsiteY0" fmla="*/ 0 h 1640681"/>
                <a:gd name="connsiteX1" fmla="*/ 0 w 130968"/>
                <a:gd name="connsiteY1" fmla="*/ 1640681 h 1640681"/>
                <a:gd name="connsiteX2" fmla="*/ 130968 w 130968"/>
                <a:gd name="connsiteY2" fmla="*/ 1640681 h 1640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0968" h="1640681">
                  <a:moveTo>
                    <a:pt x="0" y="0"/>
                  </a:moveTo>
                  <a:lnTo>
                    <a:pt x="0" y="1640681"/>
                  </a:lnTo>
                  <a:lnTo>
                    <a:pt x="130968" y="1640681"/>
                  </a:ln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5" name="Textfeld 124"/>
            <p:cNvSpPr txBox="1"/>
            <p:nvPr/>
          </p:nvSpPr>
          <p:spPr>
            <a:xfrm>
              <a:off x="2745147" y="4477874"/>
              <a:ext cx="132286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alternate</a:t>
              </a:r>
              <a:endParaRPr lang="de-DE" sz="2400" dirty="0"/>
            </a:p>
          </p:txBody>
        </p:sp>
        <p:sp>
          <p:nvSpPr>
            <p:cNvPr id="126" name="Textfeld 125"/>
            <p:cNvSpPr txBox="1"/>
            <p:nvPr/>
          </p:nvSpPr>
          <p:spPr>
            <a:xfrm>
              <a:off x="2751900" y="4836721"/>
              <a:ext cx="10182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analog</a:t>
              </a:r>
              <a:endParaRPr lang="de-DE" sz="2400" dirty="0"/>
            </a:p>
          </p:txBody>
        </p:sp>
        <p:cxnSp>
          <p:nvCxnSpPr>
            <p:cNvPr id="128" name="Gerader Verbinder 127"/>
            <p:cNvCxnSpPr>
              <a:stCxn id="84" idx="1"/>
            </p:cNvCxnSpPr>
            <p:nvPr/>
          </p:nvCxnSpPr>
          <p:spPr>
            <a:xfrm flipH="1">
              <a:off x="7263799" y="4209011"/>
              <a:ext cx="9040" cy="68973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Gerader Verbinder 130"/>
            <p:cNvCxnSpPr>
              <a:endCxn id="62" idx="0"/>
            </p:cNvCxnSpPr>
            <p:nvPr/>
          </p:nvCxnSpPr>
          <p:spPr>
            <a:xfrm flipH="1">
              <a:off x="6963428" y="4003565"/>
              <a:ext cx="1461" cy="1246898"/>
            </a:xfrm>
            <a:prstGeom prst="line">
              <a:avLst/>
            </a:prstGeom>
            <a:ln w="952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Textfeld 134"/>
            <p:cNvSpPr txBox="1"/>
            <p:nvPr/>
          </p:nvSpPr>
          <p:spPr>
            <a:xfrm>
              <a:off x="6434029" y="3789445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01</a:t>
              </a:r>
              <a:endParaRPr lang="de-DE" dirty="0"/>
            </a:p>
          </p:txBody>
        </p:sp>
        <p:sp>
          <p:nvSpPr>
            <p:cNvPr id="136" name="Textfeld 135"/>
            <p:cNvSpPr txBox="1"/>
            <p:nvPr/>
          </p:nvSpPr>
          <p:spPr>
            <a:xfrm>
              <a:off x="6430942" y="4185711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10</a:t>
              </a:r>
              <a:endParaRPr lang="de-DE" dirty="0"/>
            </a:p>
          </p:txBody>
        </p:sp>
        <p:sp>
          <p:nvSpPr>
            <p:cNvPr id="137" name="Textfeld 136"/>
            <p:cNvSpPr txBox="1"/>
            <p:nvPr/>
          </p:nvSpPr>
          <p:spPr>
            <a:xfrm>
              <a:off x="6443996" y="4592391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/>
                <a:t>1</a:t>
              </a:r>
              <a:r>
                <a:rPr lang="de-DE" dirty="0" smtClean="0"/>
                <a:t>1</a:t>
              </a:r>
              <a:endParaRPr lang="de-DE" dirty="0"/>
            </a:p>
          </p:txBody>
        </p:sp>
        <p:sp>
          <p:nvSpPr>
            <p:cNvPr id="138" name="Textfeld 137"/>
            <p:cNvSpPr txBox="1"/>
            <p:nvPr/>
          </p:nvSpPr>
          <p:spPr>
            <a:xfrm>
              <a:off x="9628670" y="3658324"/>
              <a:ext cx="8741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err="1" smtClean="0"/>
                <a:t>Portpin</a:t>
              </a:r>
              <a:endParaRPr lang="de-DE" dirty="0"/>
            </a:p>
          </p:txBody>
        </p:sp>
      </p:grpSp>
      <p:sp>
        <p:nvSpPr>
          <p:cNvPr id="140" name="Textfeld 139"/>
          <p:cNvSpPr txBox="1"/>
          <p:nvPr/>
        </p:nvSpPr>
        <p:spPr>
          <a:xfrm>
            <a:off x="6427988" y="2949110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00</a:t>
            </a:r>
            <a:endParaRPr lang="de-DE" dirty="0"/>
          </a:p>
        </p:txBody>
      </p:sp>
      <p:sp>
        <p:nvSpPr>
          <p:cNvPr id="57" name="Textfeld 56"/>
          <p:cNvSpPr txBox="1"/>
          <p:nvPr/>
        </p:nvSpPr>
        <p:spPr>
          <a:xfrm>
            <a:off x="333828" y="1204685"/>
            <a:ext cx="114116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/>
              <a:t>2</a:t>
            </a:r>
            <a:r>
              <a:rPr lang="de-DE" sz="3200" dirty="0" smtClean="0"/>
              <a:t>. Eingang oder Ausgang oder sonst was: Das Moderegister MODER</a:t>
            </a:r>
            <a:endParaRPr lang="de-DE" sz="3200" dirty="0"/>
          </a:p>
        </p:txBody>
      </p:sp>
      <p:pic>
        <p:nvPicPr>
          <p:cNvPr id="58" name="Google Shape;569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068278" y="3501142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Legende mit Linie 1 60"/>
          <p:cNvSpPr/>
          <p:nvPr/>
        </p:nvSpPr>
        <p:spPr>
          <a:xfrm>
            <a:off x="8095184" y="1789460"/>
            <a:ext cx="2736235" cy="827401"/>
          </a:xfrm>
          <a:prstGeom prst="borderCallout1">
            <a:avLst>
              <a:gd name="adj1" fmla="val 99214"/>
              <a:gd name="adj2" fmla="val 11768"/>
              <a:gd name="adj3" fmla="val 138160"/>
              <a:gd name="adj4" fmla="val -9255"/>
            </a:avLst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0b01 bedeutet Output (</a:t>
            </a:r>
            <a:r>
              <a:rPr lang="de-DE" sz="2400" dirty="0">
                <a:solidFill>
                  <a:srgbClr val="FF0000"/>
                </a:solidFill>
              </a:rPr>
              <a:t>A</a:t>
            </a:r>
            <a:r>
              <a:rPr lang="de-DE" sz="2400" dirty="0" smtClean="0">
                <a:solidFill>
                  <a:srgbClr val="FF0000"/>
                </a:solidFill>
              </a:rPr>
              <a:t>usgang)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467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94"/>
    </mc:Choice>
    <mc:Fallback xmlns="">
      <p:transition spd="slow" advTm="28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367620"/>
            <a:ext cx="3164114" cy="53226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Ports konfigurieren</a:t>
            </a:r>
            <a:endParaRPr lang="de-DE" sz="2400" dirty="0"/>
          </a:p>
        </p:txBody>
      </p:sp>
      <p:grpSp>
        <p:nvGrpSpPr>
          <p:cNvPr id="139" name="Gruppieren 138"/>
          <p:cNvGrpSpPr/>
          <p:nvPr/>
        </p:nvGrpSpPr>
        <p:grpSpPr>
          <a:xfrm>
            <a:off x="1474318" y="2170623"/>
            <a:ext cx="9028502" cy="4073658"/>
            <a:chOff x="1474318" y="2170623"/>
            <a:chExt cx="9028502" cy="4073658"/>
          </a:xfrm>
        </p:grpSpPr>
        <p:sp>
          <p:nvSpPr>
            <p:cNvPr id="4" name="Rechteck 3"/>
            <p:cNvSpPr/>
            <p:nvPr/>
          </p:nvSpPr>
          <p:spPr>
            <a:xfrm>
              <a:off x="1474318" y="2572242"/>
              <a:ext cx="8002497" cy="3270422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3200" dirty="0">
                <a:solidFill>
                  <a:schemeClr val="tx1"/>
                </a:solidFill>
              </a:endParaRPr>
            </a:p>
          </p:txBody>
        </p:sp>
        <p:sp>
          <p:nvSpPr>
            <p:cNvPr id="33" name="Rechteck 32"/>
            <p:cNvSpPr/>
            <p:nvPr/>
          </p:nvSpPr>
          <p:spPr>
            <a:xfrm>
              <a:off x="9713487" y="4003565"/>
              <a:ext cx="399535" cy="40777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3200" dirty="0">
                <a:solidFill>
                  <a:schemeClr val="tx1"/>
                </a:solidFill>
              </a:endParaRPr>
            </a:p>
          </p:txBody>
        </p:sp>
        <p:cxnSp>
          <p:nvCxnSpPr>
            <p:cNvPr id="35" name="Gerader Verbinder 34"/>
            <p:cNvCxnSpPr>
              <a:stCxn id="4" idx="3"/>
              <a:endCxn id="33" idx="1"/>
            </p:cNvCxnSpPr>
            <p:nvPr/>
          </p:nvCxnSpPr>
          <p:spPr>
            <a:xfrm flipV="1">
              <a:off x="9476815" y="4207452"/>
              <a:ext cx="236672" cy="1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Rechteck 36"/>
            <p:cNvSpPr/>
            <p:nvPr/>
          </p:nvSpPr>
          <p:spPr>
            <a:xfrm>
              <a:off x="2621659" y="2728730"/>
              <a:ext cx="1045813" cy="407773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3200" dirty="0" smtClean="0">
                  <a:solidFill>
                    <a:schemeClr val="tx1"/>
                  </a:solidFill>
                </a:rPr>
                <a:t>IDR</a:t>
              </a:r>
              <a:endParaRPr lang="de-DE" sz="3200" dirty="0">
                <a:solidFill>
                  <a:schemeClr val="tx1"/>
                </a:solidFill>
              </a:endParaRPr>
            </a:p>
          </p:txBody>
        </p:sp>
        <p:sp>
          <p:nvSpPr>
            <p:cNvPr id="38" name="Rechteck 37"/>
            <p:cNvSpPr/>
            <p:nvPr/>
          </p:nvSpPr>
          <p:spPr>
            <a:xfrm>
              <a:off x="4882569" y="3875680"/>
              <a:ext cx="1045813" cy="407773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3200" dirty="0">
                  <a:solidFill>
                    <a:schemeClr val="tx1"/>
                  </a:solidFill>
                </a:rPr>
                <a:t>O</a:t>
              </a:r>
              <a:r>
                <a:rPr lang="de-DE" sz="3200" dirty="0" smtClean="0">
                  <a:solidFill>
                    <a:schemeClr val="tx1"/>
                  </a:solidFill>
                </a:rPr>
                <a:t>DR</a:t>
              </a:r>
              <a:endParaRPr lang="de-DE" sz="3200" dirty="0">
                <a:solidFill>
                  <a:schemeClr val="tx1"/>
                </a:solidFill>
              </a:endParaRPr>
            </a:p>
          </p:txBody>
        </p:sp>
        <p:sp>
          <p:nvSpPr>
            <p:cNvPr id="39" name="Rechteck 38"/>
            <p:cNvSpPr/>
            <p:nvPr/>
          </p:nvSpPr>
          <p:spPr>
            <a:xfrm>
              <a:off x="2621658" y="3319075"/>
              <a:ext cx="1045813" cy="407773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3200" dirty="0" smtClean="0">
                  <a:solidFill>
                    <a:schemeClr val="tx1"/>
                  </a:solidFill>
                </a:rPr>
                <a:t>BSR</a:t>
              </a:r>
              <a:endParaRPr lang="de-DE" sz="3200" dirty="0">
                <a:solidFill>
                  <a:schemeClr val="tx1"/>
                </a:solidFill>
              </a:endParaRPr>
            </a:p>
          </p:txBody>
        </p:sp>
        <p:sp>
          <p:nvSpPr>
            <p:cNvPr id="40" name="Rechteck 39"/>
            <p:cNvSpPr/>
            <p:nvPr/>
          </p:nvSpPr>
          <p:spPr>
            <a:xfrm>
              <a:off x="2621657" y="3875681"/>
              <a:ext cx="1045813" cy="407773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3200" dirty="0" smtClean="0">
                  <a:solidFill>
                    <a:schemeClr val="tx1"/>
                  </a:solidFill>
                </a:rPr>
                <a:t>BRR</a:t>
              </a:r>
              <a:endParaRPr lang="de-DE" sz="3200" dirty="0">
                <a:solidFill>
                  <a:schemeClr val="tx1"/>
                </a:solidFill>
              </a:endParaRPr>
            </a:p>
          </p:txBody>
        </p:sp>
        <p:sp>
          <p:nvSpPr>
            <p:cNvPr id="46" name="Pfeil nach oben und unten 45"/>
            <p:cNvSpPr/>
            <p:nvPr/>
          </p:nvSpPr>
          <p:spPr>
            <a:xfrm>
              <a:off x="1749161" y="2170623"/>
              <a:ext cx="568411" cy="4073658"/>
            </a:xfrm>
            <a:prstGeom prst="upDownArrow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Datenbus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43" name="Rechteck 42"/>
            <p:cNvSpPr/>
            <p:nvPr/>
          </p:nvSpPr>
          <p:spPr>
            <a:xfrm>
              <a:off x="9156100" y="3616092"/>
              <a:ext cx="81643" cy="283029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3" name="Freihandform 52"/>
            <p:cNvSpPr/>
            <p:nvPr/>
          </p:nvSpPr>
          <p:spPr>
            <a:xfrm>
              <a:off x="9132968" y="3325828"/>
              <a:ext cx="58479" cy="287079"/>
            </a:xfrm>
            <a:custGeom>
              <a:avLst/>
              <a:gdLst>
                <a:gd name="connsiteX0" fmla="*/ 58479 w 58479"/>
                <a:gd name="connsiteY0" fmla="*/ 287079 h 287079"/>
                <a:gd name="connsiteX1" fmla="*/ 58479 w 58479"/>
                <a:gd name="connsiteY1" fmla="*/ 154172 h 287079"/>
                <a:gd name="connsiteX2" fmla="*/ 0 w 58479"/>
                <a:gd name="connsiteY2" fmla="*/ 0 h 287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479" h="287079">
                  <a:moveTo>
                    <a:pt x="58479" y="287079"/>
                  </a:moveTo>
                  <a:lnTo>
                    <a:pt x="58479" y="154172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55" name="Gerader Verbinder 54"/>
            <p:cNvCxnSpPr/>
            <p:nvPr/>
          </p:nvCxnSpPr>
          <p:spPr>
            <a:xfrm>
              <a:off x="9191447" y="3091146"/>
              <a:ext cx="0" cy="227929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Textfeld 58"/>
            <p:cNvSpPr txBox="1"/>
            <p:nvPr/>
          </p:nvSpPr>
          <p:spPr>
            <a:xfrm>
              <a:off x="8910680" y="2743826"/>
              <a:ext cx="4908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„1“</a:t>
              </a:r>
              <a:endParaRPr lang="de-DE" dirty="0"/>
            </a:p>
          </p:txBody>
        </p:sp>
        <p:sp>
          <p:nvSpPr>
            <p:cNvPr id="60" name="Rechteck 59"/>
            <p:cNvSpPr/>
            <p:nvPr/>
          </p:nvSpPr>
          <p:spPr>
            <a:xfrm>
              <a:off x="6177898" y="3778373"/>
              <a:ext cx="1571060" cy="133643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3200" dirty="0">
                <a:solidFill>
                  <a:schemeClr val="tx1"/>
                </a:solidFill>
              </a:endParaRPr>
            </a:p>
          </p:txBody>
        </p:sp>
        <p:sp>
          <p:nvSpPr>
            <p:cNvPr id="62" name="Rechteck 61"/>
            <p:cNvSpPr/>
            <p:nvPr/>
          </p:nvSpPr>
          <p:spPr>
            <a:xfrm>
              <a:off x="6177897" y="5250463"/>
              <a:ext cx="1571061" cy="40777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3200" dirty="0" smtClean="0">
                  <a:solidFill>
                    <a:schemeClr val="tx1"/>
                  </a:solidFill>
                </a:rPr>
                <a:t>MODER</a:t>
              </a:r>
              <a:endParaRPr lang="de-DE" sz="3200" dirty="0">
                <a:solidFill>
                  <a:schemeClr val="tx1"/>
                </a:solidFill>
              </a:endParaRPr>
            </a:p>
          </p:txBody>
        </p:sp>
        <p:sp>
          <p:nvSpPr>
            <p:cNvPr id="65" name="Rechteck 64"/>
            <p:cNvSpPr/>
            <p:nvPr/>
          </p:nvSpPr>
          <p:spPr>
            <a:xfrm>
              <a:off x="9156100" y="4434870"/>
              <a:ext cx="81643" cy="283029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73" name="Gruppieren 72"/>
            <p:cNvGrpSpPr/>
            <p:nvPr/>
          </p:nvGrpSpPr>
          <p:grpSpPr>
            <a:xfrm>
              <a:off x="9132968" y="4728702"/>
              <a:ext cx="58479" cy="521761"/>
              <a:chOff x="8057203" y="4693714"/>
              <a:chExt cx="58479" cy="521761"/>
            </a:xfrm>
          </p:grpSpPr>
          <p:sp>
            <p:nvSpPr>
              <p:cNvPr id="66" name="Freihandform 65"/>
              <p:cNvSpPr/>
              <p:nvPr/>
            </p:nvSpPr>
            <p:spPr>
              <a:xfrm>
                <a:off x="8057203" y="4928396"/>
                <a:ext cx="58479" cy="287079"/>
              </a:xfrm>
              <a:custGeom>
                <a:avLst/>
                <a:gdLst>
                  <a:gd name="connsiteX0" fmla="*/ 58479 w 58479"/>
                  <a:gd name="connsiteY0" fmla="*/ 287079 h 287079"/>
                  <a:gd name="connsiteX1" fmla="*/ 58479 w 58479"/>
                  <a:gd name="connsiteY1" fmla="*/ 154172 h 287079"/>
                  <a:gd name="connsiteX2" fmla="*/ 0 w 58479"/>
                  <a:gd name="connsiteY2" fmla="*/ 0 h 287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8479" h="287079">
                    <a:moveTo>
                      <a:pt x="58479" y="287079"/>
                    </a:moveTo>
                    <a:lnTo>
                      <a:pt x="58479" y="154172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67" name="Gerader Verbinder 66"/>
              <p:cNvCxnSpPr/>
              <p:nvPr/>
            </p:nvCxnSpPr>
            <p:spPr>
              <a:xfrm>
                <a:off x="8115682" y="4693714"/>
                <a:ext cx="0" cy="227929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8" name="Textfeld 67"/>
            <p:cNvSpPr txBox="1"/>
            <p:nvPr/>
          </p:nvSpPr>
          <p:spPr>
            <a:xfrm>
              <a:off x="8944424" y="5208242"/>
              <a:ext cx="4940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„0“</a:t>
              </a:r>
              <a:endParaRPr lang="de-DE" dirty="0"/>
            </a:p>
          </p:txBody>
        </p:sp>
        <p:sp>
          <p:nvSpPr>
            <p:cNvPr id="69" name="Rechteck 68"/>
            <p:cNvSpPr/>
            <p:nvPr/>
          </p:nvSpPr>
          <p:spPr>
            <a:xfrm>
              <a:off x="7483171" y="3213687"/>
              <a:ext cx="1461422" cy="40777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3200" dirty="0" smtClean="0">
                  <a:solidFill>
                    <a:schemeClr val="tx1"/>
                  </a:solidFill>
                </a:rPr>
                <a:t>PUPDR</a:t>
              </a:r>
              <a:endParaRPr lang="de-DE" sz="3200" dirty="0">
                <a:solidFill>
                  <a:schemeClr val="tx1"/>
                </a:solidFill>
              </a:endParaRPr>
            </a:p>
          </p:txBody>
        </p:sp>
        <p:cxnSp>
          <p:nvCxnSpPr>
            <p:cNvPr id="70" name="Gerader Verbinder 69"/>
            <p:cNvCxnSpPr>
              <a:stCxn id="84" idx="0"/>
              <a:endCxn id="4" idx="3"/>
            </p:cNvCxnSpPr>
            <p:nvPr/>
          </p:nvCxnSpPr>
          <p:spPr>
            <a:xfrm flipV="1">
              <a:off x="7803475" y="4207453"/>
              <a:ext cx="1673340" cy="155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4" name="Gruppieren 73"/>
            <p:cNvGrpSpPr/>
            <p:nvPr/>
          </p:nvGrpSpPr>
          <p:grpSpPr>
            <a:xfrm rot="5400000">
              <a:off x="6990094" y="3793750"/>
              <a:ext cx="58479" cy="521761"/>
              <a:chOff x="8057203" y="4693714"/>
              <a:chExt cx="58479" cy="521761"/>
            </a:xfrm>
          </p:grpSpPr>
          <p:sp>
            <p:nvSpPr>
              <p:cNvPr id="75" name="Freihandform 74"/>
              <p:cNvSpPr/>
              <p:nvPr/>
            </p:nvSpPr>
            <p:spPr>
              <a:xfrm>
                <a:off x="8057203" y="4928396"/>
                <a:ext cx="58479" cy="287079"/>
              </a:xfrm>
              <a:custGeom>
                <a:avLst/>
                <a:gdLst>
                  <a:gd name="connsiteX0" fmla="*/ 58479 w 58479"/>
                  <a:gd name="connsiteY0" fmla="*/ 287079 h 287079"/>
                  <a:gd name="connsiteX1" fmla="*/ 58479 w 58479"/>
                  <a:gd name="connsiteY1" fmla="*/ 154172 h 287079"/>
                  <a:gd name="connsiteX2" fmla="*/ 0 w 58479"/>
                  <a:gd name="connsiteY2" fmla="*/ 0 h 287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8479" h="287079">
                    <a:moveTo>
                      <a:pt x="58479" y="287079"/>
                    </a:moveTo>
                    <a:lnTo>
                      <a:pt x="58479" y="154172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76" name="Gerader Verbinder 75"/>
              <p:cNvCxnSpPr/>
              <p:nvPr/>
            </p:nvCxnSpPr>
            <p:spPr>
              <a:xfrm>
                <a:off x="8115682" y="4693714"/>
                <a:ext cx="0" cy="227929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7" name="Gruppieren 76"/>
            <p:cNvGrpSpPr/>
            <p:nvPr/>
          </p:nvGrpSpPr>
          <p:grpSpPr>
            <a:xfrm rot="5400000">
              <a:off x="6985509" y="4233553"/>
              <a:ext cx="58479" cy="521761"/>
              <a:chOff x="8057203" y="4693714"/>
              <a:chExt cx="58479" cy="521761"/>
            </a:xfrm>
          </p:grpSpPr>
          <p:sp>
            <p:nvSpPr>
              <p:cNvPr id="78" name="Freihandform 77"/>
              <p:cNvSpPr/>
              <p:nvPr/>
            </p:nvSpPr>
            <p:spPr>
              <a:xfrm>
                <a:off x="8057203" y="4928396"/>
                <a:ext cx="58479" cy="287079"/>
              </a:xfrm>
              <a:custGeom>
                <a:avLst/>
                <a:gdLst>
                  <a:gd name="connsiteX0" fmla="*/ 58479 w 58479"/>
                  <a:gd name="connsiteY0" fmla="*/ 287079 h 287079"/>
                  <a:gd name="connsiteX1" fmla="*/ 58479 w 58479"/>
                  <a:gd name="connsiteY1" fmla="*/ 154172 h 287079"/>
                  <a:gd name="connsiteX2" fmla="*/ 0 w 58479"/>
                  <a:gd name="connsiteY2" fmla="*/ 0 h 287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8479" h="287079">
                    <a:moveTo>
                      <a:pt x="58479" y="287079"/>
                    </a:moveTo>
                    <a:lnTo>
                      <a:pt x="58479" y="154172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79" name="Gerader Verbinder 78"/>
              <p:cNvCxnSpPr/>
              <p:nvPr/>
            </p:nvCxnSpPr>
            <p:spPr>
              <a:xfrm>
                <a:off x="8115682" y="4693714"/>
                <a:ext cx="0" cy="227929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0" name="Gruppieren 79"/>
            <p:cNvGrpSpPr/>
            <p:nvPr/>
          </p:nvGrpSpPr>
          <p:grpSpPr>
            <a:xfrm rot="5400000">
              <a:off x="6973678" y="4608629"/>
              <a:ext cx="58479" cy="521761"/>
              <a:chOff x="8057203" y="4693714"/>
              <a:chExt cx="58479" cy="521761"/>
            </a:xfrm>
          </p:grpSpPr>
          <p:sp>
            <p:nvSpPr>
              <p:cNvPr id="81" name="Freihandform 80"/>
              <p:cNvSpPr/>
              <p:nvPr/>
            </p:nvSpPr>
            <p:spPr>
              <a:xfrm>
                <a:off x="8057203" y="4928396"/>
                <a:ext cx="58479" cy="287079"/>
              </a:xfrm>
              <a:custGeom>
                <a:avLst/>
                <a:gdLst>
                  <a:gd name="connsiteX0" fmla="*/ 58479 w 58479"/>
                  <a:gd name="connsiteY0" fmla="*/ 287079 h 287079"/>
                  <a:gd name="connsiteX1" fmla="*/ 58479 w 58479"/>
                  <a:gd name="connsiteY1" fmla="*/ 154172 h 287079"/>
                  <a:gd name="connsiteX2" fmla="*/ 0 w 58479"/>
                  <a:gd name="connsiteY2" fmla="*/ 0 h 287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8479" h="287079">
                    <a:moveTo>
                      <a:pt x="58479" y="287079"/>
                    </a:moveTo>
                    <a:lnTo>
                      <a:pt x="58479" y="154172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82" name="Gerader Verbinder 81"/>
              <p:cNvCxnSpPr/>
              <p:nvPr/>
            </p:nvCxnSpPr>
            <p:spPr>
              <a:xfrm>
                <a:off x="8115682" y="4693714"/>
                <a:ext cx="0" cy="227929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4" name="Freihandform 83"/>
            <p:cNvSpPr/>
            <p:nvPr/>
          </p:nvSpPr>
          <p:spPr>
            <a:xfrm>
              <a:off x="3672092" y="2972439"/>
              <a:ext cx="4131383" cy="1236572"/>
            </a:xfrm>
            <a:custGeom>
              <a:avLst/>
              <a:gdLst>
                <a:gd name="connsiteX0" fmla="*/ 4131383 w 4131383"/>
                <a:gd name="connsiteY0" fmla="*/ 1236572 h 1236572"/>
                <a:gd name="connsiteX1" fmla="*/ 3600747 w 4131383"/>
                <a:gd name="connsiteY1" fmla="*/ 1236572 h 1236572"/>
                <a:gd name="connsiteX2" fmla="*/ 3600747 w 4131383"/>
                <a:gd name="connsiteY2" fmla="*/ 0 h 1236572"/>
                <a:gd name="connsiteX3" fmla="*/ 0 w 4131383"/>
                <a:gd name="connsiteY3" fmla="*/ 0 h 1236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1383" h="1236572">
                  <a:moveTo>
                    <a:pt x="4131383" y="1236572"/>
                  </a:moveTo>
                  <a:lnTo>
                    <a:pt x="3600747" y="1236572"/>
                  </a:lnTo>
                  <a:lnTo>
                    <a:pt x="3600747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86" name="Gerader Verbinder 85"/>
            <p:cNvCxnSpPr>
              <a:stCxn id="75" idx="0"/>
              <a:endCxn id="38" idx="3"/>
            </p:cNvCxnSpPr>
            <p:nvPr/>
          </p:nvCxnSpPr>
          <p:spPr>
            <a:xfrm flipH="1" flipV="1">
              <a:off x="5928382" y="4079567"/>
              <a:ext cx="830071" cy="4303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Gewinkelte Verbindung 93"/>
            <p:cNvCxnSpPr>
              <a:stCxn id="39" idx="3"/>
              <a:endCxn id="38" idx="1"/>
            </p:cNvCxnSpPr>
            <p:nvPr/>
          </p:nvCxnSpPr>
          <p:spPr>
            <a:xfrm>
              <a:off x="3667471" y="3522962"/>
              <a:ext cx="1215098" cy="556605"/>
            </a:xfrm>
            <a:prstGeom prst="bentConnector3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Gewinkelte Verbindung 95"/>
            <p:cNvCxnSpPr>
              <a:stCxn id="40" idx="3"/>
              <a:endCxn id="38" idx="1"/>
            </p:cNvCxnSpPr>
            <p:nvPr/>
          </p:nvCxnSpPr>
          <p:spPr>
            <a:xfrm flipV="1">
              <a:off x="3667470" y="4079567"/>
              <a:ext cx="1215099" cy="1"/>
            </a:xfrm>
            <a:prstGeom prst="bentConnector3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Gewinkelte Verbindung 97"/>
            <p:cNvCxnSpPr>
              <a:endCxn id="38" idx="1"/>
            </p:cNvCxnSpPr>
            <p:nvPr/>
          </p:nvCxnSpPr>
          <p:spPr>
            <a:xfrm flipV="1">
              <a:off x="2161615" y="4079567"/>
              <a:ext cx="2720954" cy="444106"/>
            </a:xfrm>
            <a:prstGeom prst="bentConnector3">
              <a:avLst>
                <a:gd name="adj1" fmla="val 77655"/>
              </a:avLst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Gewinkelte Verbindung 100"/>
            <p:cNvCxnSpPr/>
            <p:nvPr/>
          </p:nvCxnSpPr>
          <p:spPr>
            <a:xfrm flipV="1">
              <a:off x="2828365" y="4523673"/>
              <a:ext cx="3913672" cy="345836"/>
            </a:xfrm>
            <a:prstGeom prst="bentConnector3">
              <a:avLst/>
            </a:prstGeom>
            <a:ln w="19050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Gewinkelte Verbindung 102"/>
            <p:cNvCxnSpPr/>
            <p:nvPr/>
          </p:nvCxnSpPr>
          <p:spPr>
            <a:xfrm flipV="1">
              <a:off x="2828365" y="4898749"/>
              <a:ext cx="3913672" cy="351714"/>
            </a:xfrm>
            <a:prstGeom prst="bentConnector3">
              <a:avLst>
                <a:gd name="adj1" fmla="val 64846"/>
              </a:avLst>
            </a:prstGeom>
            <a:ln w="190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Gerade Verbindung mit Pfeil 105"/>
            <p:cNvCxnSpPr>
              <a:stCxn id="37" idx="1"/>
            </p:cNvCxnSpPr>
            <p:nvPr/>
          </p:nvCxnSpPr>
          <p:spPr>
            <a:xfrm flipH="1" flipV="1">
              <a:off x="2161615" y="2928492"/>
              <a:ext cx="460044" cy="4125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Gerade Verbindung mit Pfeil 107"/>
            <p:cNvCxnSpPr>
              <a:stCxn id="39" idx="1"/>
            </p:cNvCxnSpPr>
            <p:nvPr/>
          </p:nvCxnSpPr>
          <p:spPr>
            <a:xfrm flipH="1" flipV="1">
              <a:off x="2161615" y="3522961"/>
              <a:ext cx="460043" cy="1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Gerade Verbindung mit Pfeil 108"/>
            <p:cNvCxnSpPr/>
            <p:nvPr/>
          </p:nvCxnSpPr>
          <p:spPr>
            <a:xfrm flipH="1" flipV="1">
              <a:off x="2173051" y="4077822"/>
              <a:ext cx="460043" cy="1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Gerader Verbinder 112"/>
            <p:cNvCxnSpPr>
              <a:stCxn id="43" idx="2"/>
              <a:endCxn id="65" idx="0"/>
            </p:cNvCxnSpPr>
            <p:nvPr/>
          </p:nvCxnSpPr>
          <p:spPr>
            <a:xfrm>
              <a:off x="9196922" y="3899121"/>
              <a:ext cx="0" cy="535749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Gerader Verbinder 117"/>
            <p:cNvCxnSpPr>
              <a:endCxn id="69" idx="3"/>
            </p:cNvCxnSpPr>
            <p:nvPr/>
          </p:nvCxnSpPr>
          <p:spPr>
            <a:xfrm flipH="1">
              <a:off x="8944593" y="3410431"/>
              <a:ext cx="213724" cy="7143"/>
            </a:xfrm>
            <a:prstGeom prst="line">
              <a:avLst/>
            </a:prstGeom>
            <a:ln w="952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Freihandform 123"/>
            <p:cNvSpPr/>
            <p:nvPr/>
          </p:nvSpPr>
          <p:spPr>
            <a:xfrm>
              <a:off x="9024378" y="3411601"/>
              <a:ext cx="130968" cy="1640681"/>
            </a:xfrm>
            <a:custGeom>
              <a:avLst/>
              <a:gdLst>
                <a:gd name="connsiteX0" fmla="*/ 0 w 130968"/>
                <a:gd name="connsiteY0" fmla="*/ 0 h 1640681"/>
                <a:gd name="connsiteX1" fmla="*/ 0 w 130968"/>
                <a:gd name="connsiteY1" fmla="*/ 1640681 h 1640681"/>
                <a:gd name="connsiteX2" fmla="*/ 130968 w 130968"/>
                <a:gd name="connsiteY2" fmla="*/ 1640681 h 1640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0968" h="1640681">
                  <a:moveTo>
                    <a:pt x="0" y="0"/>
                  </a:moveTo>
                  <a:lnTo>
                    <a:pt x="0" y="1640681"/>
                  </a:lnTo>
                  <a:lnTo>
                    <a:pt x="130968" y="1640681"/>
                  </a:ln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5" name="Textfeld 124"/>
            <p:cNvSpPr txBox="1"/>
            <p:nvPr/>
          </p:nvSpPr>
          <p:spPr>
            <a:xfrm>
              <a:off x="2745147" y="4477874"/>
              <a:ext cx="132286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alternate</a:t>
              </a:r>
              <a:endParaRPr lang="de-DE" sz="2400" dirty="0"/>
            </a:p>
          </p:txBody>
        </p:sp>
        <p:sp>
          <p:nvSpPr>
            <p:cNvPr id="126" name="Textfeld 125"/>
            <p:cNvSpPr txBox="1"/>
            <p:nvPr/>
          </p:nvSpPr>
          <p:spPr>
            <a:xfrm>
              <a:off x="2751900" y="4836721"/>
              <a:ext cx="10182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analog</a:t>
              </a:r>
              <a:endParaRPr lang="de-DE" sz="2400" dirty="0"/>
            </a:p>
          </p:txBody>
        </p:sp>
        <p:cxnSp>
          <p:nvCxnSpPr>
            <p:cNvPr id="128" name="Gerader Verbinder 127"/>
            <p:cNvCxnSpPr>
              <a:stCxn id="84" idx="1"/>
            </p:cNvCxnSpPr>
            <p:nvPr/>
          </p:nvCxnSpPr>
          <p:spPr>
            <a:xfrm flipH="1">
              <a:off x="7263799" y="4209011"/>
              <a:ext cx="9040" cy="68973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Gerader Verbinder 130"/>
            <p:cNvCxnSpPr>
              <a:endCxn id="62" idx="0"/>
            </p:cNvCxnSpPr>
            <p:nvPr/>
          </p:nvCxnSpPr>
          <p:spPr>
            <a:xfrm flipH="1">
              <a:off x="6963428" y="4003565"/>
              <a:ext cx="1461" cy="1246898"/>
            </a:xfrm>
            <a:prstGeom prst="line">
              <a:avLst/>
            </a:prstGeom>
            <a:ln w="952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Textfeld 134"/>
            <p:cNvSpPr txBox="1"/>
            <p:nvPr/>
          </p:nvSpPr>
          <p:spPr>
            <a:xfrm>
              <a:off x="6434029" y="3789445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01</a:t>
              </a:r>
              <a:endParaRPr lang="de-DE" dirty="0"/>
            </a:p>
          </p:txBody>
        </p:sp>
        <p:sp>
          <p:nvSpPr>
            <p:cNvPr id="136" name="Textfeld 135"/>
            <p:cNvSpPr txBox="1"/>
            <p:nvPr/>
          </p:nvSpPr>
          <p:spPr>
            <a:xfrm>
              <a:off x="6430942" y="4185711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10</a:t>
              </a:r>
              <a:endParaRPr lang="de-DE" dirty="0"/>
            </a:p>
          </p:txBody>
        </p:sp>
        <p:sp>
          <p:nvSpPr>
            <p:cNvPr id="137" name="Textfeld 136"/>
            <p:cNvSpPr txBox="1"/>
            <p:nvPr/>
          </p:nvSpPr>
          <p:spPr>
            <a:xfrm>
              <a:off x="6443996" y="4592391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/>
                <a:t>1</a:t>
              </a:r>
              <a:r>
                <a:rPr lang="de-DE" dirty="0" smtClean="0"/>
                <a:t>1</a:t>
              </a:r>
              <a:endParaRPr lang="de-DE" dirty="0"/>
            </a:p>
          </p:txBody>
        </p:sp>
        <p:sp>
          <p:nvSpPr>
            <p:cNvPr id="138" name="Textfeld 137"/>
            <p:cNvSpPr txBox="1"/>
            <p:nvPr/>
          </p:nvSpPr>
          <p:spPr>
            <a:xfrm>
              <a:off x="9628670" y="3658324"/>
              <a:ext cx="8741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err="1" smtClean="0"/>
                <a:t>Portpin</a:t>
              </a:r>
              <a:endParaRPr lang="de-DE" dirty="0"/>
            </a:p>
          </p:txBody>
        </p:sp>
      </p:grpSp>
      <p:sp>
        <p:nvSpPr>
          <p:cNvPr id="140" name="Textfeld 139"/>
          <p:cNvSpPr txBox="1"/>
          <p:nvPr/>
        </p:nvSpPr>
        <p:spPr>
          <a:xfrm>
            <a:off x="6427988" y="2949110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00</a:t>
            </a:r>
            <a:endParaRPr lang="de-DE" dirty="0"/>
          </a:p>
        </p:txBody>
      </p:sp>
      <p:sp>
        <p:nvSpPr>
          <p:cNvPr id="57" name="Textfeld 56"/>
          <p:cNvSpPr txBox="1"/>
          <p:nvPr/>
        </p:nvSpPr>
        <p:spPr>
          <a:xfrm>
            <a:off x="333828" y="1204685"/>
            <a:ext cx="114116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/>
              <a:t>2</a:t>
            </a:r>
            <a:r>
              <a:rPr lang="de-DE" sz="3200" dirty="0" smtClean="0"/>
              <a:t>. Eingang oder Ausgang oder sonst was: Das Moderegister MODER</a:t>
            </a:r>
            <a:endParaRPr lang="de-DE" sz="3200" dirty="0"/>
          </a:p>
        </p:txBody>
      </p:sp>
      <p:pic>
        <p:nvPicPr>
          <p:cNvPr id="58" name="Google Shape;569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058311" y="3923507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Legende mit Linie 1 60"/>
          <p:cNvSpPr/>
          <p:nvPr/>
        </p:nvSpPr>
        <p:spPr>
          <a:xfrm>
            <a:off x="8374809" y="2864034"/>
            <a:ext cx="2736235" cy="827401"/>
          </a:xfrm>
          <a:prstGeom prst="borderCallout1">
            <a:avLst>
              <a:gd name="adj1" fmla="val 99214"/>
              <a:gd name="adj2" fmla="val 11768"/>
              <a:gd name="adj3" fmla="val 138160"/>
              <a:gd name="adj4" fmla="val -9255"/>
            </a:avLst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0b10 bedeutet: Zusatzfunktion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654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951"/>
    </mc:Choice>
    <mc:Fallback xmlns="">
      <p:transition spd="slow" advTm="159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367620"/>
            <a:ext cx="3164114" cy="53226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Ports konfigurieren</a:t>
            </a:r>
            <a:endParaRPr lang="de-DE" sz="2400" dirty="0"/>
          </a:p>
        </p:txBody>
      </p:sp>
      <p:grpSp>
        <p:nvGrpSpPr>
          <p:cNvPr id="139" name="Gruppieren 138"/>
          <p:cNvGrpSpPr/>
          <p:nvPr/>
        </p:nvGrpSpPr>
        <p:grpSpPr>
          <a:xfrm>
            <a:off x="1474318" y="2170623"/>
            <a:ext cx="9028502" cy="4073658"/>
            <a:chOff x="1474318" y="2170623"/>
            <a:chExt cx="9028502" cy="4073658"/>
          </a:xfrm>
        </p:grpSpPr>
        <p:sp>
          <p:nvSpPr>
            <p:cNvPr id="4" name="Rechteck 3"/>
            <p:cNvSpPr/>
            <p:nvPr/>
          </p:nvSpPr>
          <p:spPr>
            <a:xfrm>
              <a:off x="1474318" y="2572242"/>
              <a:ext cx="8002497" cy="3270422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3200" dirty="0">
                <a:solidFill>
                  <a:schemeClr val="tx1"/>
                </a:solidFill>
              </a:endParaRPr>
            </a:p>
          </p:txBody>
        </p:sp>
        <p:sp>
          <p:nvSpPr>
            <p:cNvPr id="33" name="Rechteck 32"/>
            <p:cNvSpPr/>
            <p:nvPr/>
          </p:nvSpPr>
          <p:spPr>
            <a:xfrm>
              <a:off x="9713487" y="4003565"/>
              <a:ext cx="399535" cy="40777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3200" dirty="0">
                <a:solidFill>
                  <a:schemeClr val="tx1"/>
                </a:solidFill>
              </a:endParaRPr>
            </a:p>
          </p:txBody>
        </p:sp>
        <p:cxnSp>
          <p:nvCxnSpPr>
            <p:cNvPr id="35" name="Gerader Verbinder 34"/>
            <p:cNvCxnSpPr>
              <a:stCxn id="4" idx="3"/>
              <a:endCxn id="33" idx="1"/>
            </p:cNvCxnSpPr>
            <p:nvPr/>
          </p:nvCxnSpPr>
          <p:spPr>
            <a:xfrm flipV="1">
              <a:off x="9476815" y="4207452"/>
              <a:ext cx="236672" cy="1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Rechteck 36"/>
            <p:cNvSpPr/>
            <p:nvPr/>
          </p:nvSpPr>
          <p:spPr>
            <a:xfrm>
              <a:off x="2621659" y="2728730"/>
              <a:ext cx="1045813" cy="407773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3200" dirty="0" smtClean="0">
                  <a:solidFill>
                    <a:schemeClr val="tx1"/>
                  </a:solidFill>
                </a:rPr>
                <a:t>IDR</a:t>
              </a:r>
              <a:endParaRPr lang="de-DE" sz="3200" dirty="0">
                <a:solidFill>
                  <a:schemeClr val="tx1"/>
                </a:solidFill>
              </a:endParaRPr>
            </a:p>
          </p:txBody>
        </p:sp>
        <p:sp>
          <p:nvSpPr>
            <p:cNvPr id="38" name="Rechteck 37"/>
            <p:cNvSpPr/>
            <p:nvPr/>
          </p:nvSpPr>
          <p:spPr>
            <a:xfrm>
              <a:off x="4882569" y="3875680"/>
              <a:ext cx="1045813" cy="407773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3200" dirty="0">
                  <a:solidFill>
                    <a:schemeClr val="tx1"/>
                  </a:solidFill>
                </a:rPr>
                <a:t>O</a:t>
              </a:r>
              <a:r>
                <a:rPr lang="de-DE" sz="3200" dirty="0" smtClean="0">
                  <a:solidFill>
                    <a:schemeClr val="tx1"/>
                  </a:solidFill>
                </a:rPr>
                <a:t>DR</a:t>
              </a:r>
              <a:endParaRPr lang="de-DE" sz="3200" dirty="0">
                <a:solidFill>
                  <a:schemeClr val="tx1"/>
                </a:solidFill>
              </a:endParaRPr>
            </a:p>
          </p:txBody>
        </p:sp>
        <p:sp>
          <p:nvSpPr>
            <p:cNvPr id="39" name="Rechteck 38"/>
            <p:cNvSpPr/>
            <p:nvPr/>
          </p:nvSpPr>
          <p:spPr>
            <a:xfrm>
              <a:off x="2621658" y="3319075"/>
              <a:ext cx="1045813" cy="407773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3200" dirty="0" smtClean="0">
                  <a:solidFill>
                    <a:schemeClr val="tx1"/>
                  </a:solidFill>
                </a:rPr>
                <a:t>BSR</a:t>
              </a:r>
              <a:endParaRPr lang="de-DE" sz="3200" dirty="0">
                <a:solidFill>
                  <a:schemeClr val="tx1"/>
                </a:solidFill>
              </a:endParaRPr>
            </a:p>
          </p:txBody>
        </p:sp>
        <p:sp>
          <p:nvSpPr>
            <p:cNvPr id="40" name="Rechteck 39"/>
            <p:cNvSpPr/>
            <p:nvPr/>
          </p:nvSpPr>
          <p:spPr>
            <a:xfrm>
              <a:off x="2621657" y="3875681"/>
              <a:ext cx="1045813" cy="407773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3200" dirty="0" smtClean="0">
                  <a:solidFill>
                    <a:schemeClr val="tx1"/>
                  </a:solidFill>
                </a:rPr>
                <a:t>BRR</a:t>
              </a:r>
              <a:endParaRPr lang="de-DE" sz="3200" dirty="0">
                <a:solidFill>
                  <a:schemeClr val="tx1"/>
                </a:solidFill>
              </a:endParaRPr>
            </a:p>
          </p:txBody>
        </p:sp>
        <p:sp>
          <p:nvSpPr>
            <p:cNvPr id="46" name="Pfeil nach oben und unten 45"/>
            <p:cNvSpPr/>
            <p:nvPr/>
          </p:nvSpPr>
          <p:spPr>
            <a:xfrm>
              <a:off x="1749161" y="2170623"/>
              <a:ext cx="568411" cy="4073658"/>
            </a:xfrm>
            <a:prstGeom prst="upDownArrow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Datenbus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43" name="Rechteck 42"/>
            <p:cNvSpPr/>
            <p:nvPr/>
          </p:nvSpPr>
          <p:spPr>
            <a:xfrm>
              <a:off x="9156100" y="3616092"/>
              <a:ext cx="81643" cy="283029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3" name="Freihandform 52"/>
            <p:cNvSpPr/>
            <p:nvPr/>
          </p:nvSpPr>
          <p:spPr>
            <a:xfrm>
              <a:off x="9132968" y="3325828"/>
              <a:ext cx="58479" cy="287079"/>
            </a:xfrm>
            <a:custGeom>
              <a:avLst/>
              <a:gdLst>
                <a:gd name="connsiteX0" fmla="*/ 58479 w 58479"/>
                <a:gd name="connsiteY0" fmla="*/ 287079 h 287079"/>
                <a:gd name="connsiteX1" fmla="*/ 58479 w 58479"/>
                <a:gd name="connsiteY1" fmla="*/ 154172 h 287079"/>
                <a:gd name="connsiteX2" fmla="*/ 0 w 58479"/>
                <a:gd name="connsiteY2" fmla="*/ 0 h 287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479" h="287079">
                  <a:moveTo>
                    <a:pt x="58479" y="287079"/>
                  </a:moveTo>
                  <a:lnTo>
                    <a:pt x="58479" y="154172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55" name="Gerader Verbinder 54"/>
            <p:cNvCxnSpPr/>
            <p:nvPr/>
          </p:nvCxnSpPr>
          <p:spPr>
            <a:xfrm>
              <a:off x="9191447" y="3091146"/>
              <a:ext cx="0" cy="227929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Textfeld 58"/>
            <p:cNvSpPr txBox="1"/>
            <p:nvPr/>
          </p:nvSpPr>
          <p:spPr>
            <a:xfrm>
              <a:off x="8910680" y="2743826"/>
              <a:ext cx="4908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„1“</a:t>
              </a:r>
              <a:endParaRPr lang="de-DE" dirty="0"/>
            </a:p>
          </p:txBody>
        </p:sp>
        <p:sp>
          <p:nvSpPr>
            <p:cNvPr id="60" name="Rechteck 59"/>
            <p:cNvSpPr/>
            <p:nvPr/>
          </p:nvSpPr>
          <p:spPr>
            <a:xfrm>
              <a:off x="6177898" y="3778373"/>
              <a:ext cx="1571060" cy="133643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3200" dirty="0">
                <a:solidFill>
                  <a:schemeClr val="tx1"/>
                </a:solidFill>
              </a:endParaRPr>
            </a:p>
          </p:txBody>
        </p:sp>
        <p:sp>
          <p:nvSpPr>
            <p:cNvPr id="62" name="Rechteck 61"/>
            <p:cNvSpPr/>
            <p:nvPr/>
          </p:nvSpPr>
          <p:spPr>
            <a:xfrm>
              <a:off x="6177897" y="5250463"/>
              <a:ext cx="1571061" cy="40777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3200" dirty="0" smtClean="0">
                  <a:solidFill>
                    <a:schemeClr val="tx1"/>
                  </a:solidFill>
                </a:rPr>
                <a:t>MODER</a:t>
              </a:r>
              <a:endParaRPr lang="de-DE" sz="3200" dirty="0">
                <a:solidFill>
                  <a:schemeClr val="tx1"/>
                </a:solidFill>
              </a:endParaRPr>
            </a:p>
          </p:txBody>
        </p:sp>
        <p:sp>
          <p:nvSpPr>
            <p:cNvPr id="65" name="Rechteck 64"/>
            <p:cNvSpPr/>
            <p:nvPr/>
          </p:nvSpPr>
          <p:spPr>
            <a:xfrm>
              <a:off x="9156100" y="4434870"/>
              <a:ext cx="81643" cy="283029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73" name="Gruppieren 72"/>
            <p:cNvGrpSpPr/>
            <p:nvPr/>
          </p:nvGrpSpPr>
          <p:grpSpPr>
            <a:xfrm>
              <a:off x="9132968" y="4728702"/>
              <a:ext cx="58479" cy="521761"/>
              <a:chOff x="8057203" y="4693714"/>
              <a:chExt cx="58479" cy="521761"/>
            </a:xfrm>
          </p:grpSpPr>
          <p:sp>
            <p:nvSpPr>
              <p:cNvPr id="66" name="Freihandform 65"/>
              <p:cNvSpPr/>
              <p:nvPr/>
            </p:nvSpPr>
            <p:spPr>
              <a:xfrm>
                <a:off x="8057203" y="4928396"/>
                <a:ext cx="58479" cy="287079"/>
              </a:xfrm>
              <a:custGeom>
                <a:avLst/>
                <a:gdLst>
                  <a:gd name="connsiteX0" fmla="*/ 58479 w 58479"/>
                  <a:gd name="connsiteY0" fmla="*/ 287079 h 287079"/>
                  <a:gd name="connsiteX1" fmla="*/ 58479 w 58479"/>
                  <a:gd name="connsiteY1" fmla="*/ 154172 h 287079"/>
                  <a:gd name="connsiteX2" fmla="*/ 0 w 58479"/>
                  <a:gd name="connsiteY2" fmla="*/ 0 h 287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8479" h="287079">
                    <a:moveTo>
                      <a:pt x="58479" y="287079"/>
                    </a:moveTo>
                    <a:lnTo>
                      <a:pt x="58479" y="154172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67" name="Gerader Verbinder 66"/>
              <p:cNvCxnSpPr/>
              <p:nvPr/>
            </p:nvCxnSpPr>
            <p:spPr>
              <a:xfrm>
                <a:off x="8115682" y="4693714"/>
                <a:ext cx="0" cy="227929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8" name="Textfeld 67"/>
            <p:cNvSpPr txBox="1"/>
            <p:nvPr/>
          </p:nvSpPr>
          <p:spPr>
            <a:xfrm>
              <a:off x="8944424" y="5208242"/>
              <a:ext cx="4940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„0“</a:t>
              </a:r>
              <a:endParaRPr lang="de-DE" dirty="0"/>
            </a:p>
          </p:txBody>
        </p:sp>
        <p:sp>
          <p:nvSpPr>
            <p:cNvPr id="69" name="Rechteck 68"/>
            <p:cNvSpPr/>
            <p:nvPr/>
          </p:nvSpPr>
          <p:spPr>
            <a:xfrm>
              <a:off x="7483171" y="3213687"/>
              <a:ext cx="1461422" cy="40777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3200" dirty="0" smtClean="0">
                  <a:solidFill>
                    <a:schemeClr val="tx1"/>
                  </a:solidFill>
                </a:rPr>
                <a:t>PUPDR</a:t>
              </a:r>
              <a:endParaRPr lang="de-DE" sz="3200" dirty="0">
                <a:solidFill>
                  <a:schemeClr val="tx1"/>
                </a:solidFill>
              </a:endParaRPr>
            </a:p>
          </p:txBody>
        </p:sp>
        <p:cxnSp>
          <p:nvCxnSpPr>
            <p:cNvPr id="70" name="Gerader Verbinder 69"/>
            <p:cNvCxnSpPr>
              <a:stCxn id="84" idx="0"/>
              <a:endCxn id="4" idx="3"/>
            </p:cNvCxnSpPr>
            <p:nvPr/>
          </p:nvCxnSpPr>
          <p:spPr>
            <a:xfrm flipV="1">
              <a:off x="7803475" y="4207453"/>
              <a:ext cx="1673340" cy="155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4" name="Gruppieren 73"/>
            <p:cNvGrpSpPr/>
            <p:nvPr/>
          </p:nvGrpSpPr>
          <p:grpSpPr>
            <a:xfrm rot="5400000">
              <a:off x="6990094" y="3793750"/>
              <a:ext cx="58479" cy="521761"/>
              <a:chOff x="8057203" y="4693714"/>
              <a:chExt cx="58479" cy="521761"/>
            </a:xfrm>
          </p:grpSpPr>
          <p:sp>
            <p:nvSpPr>
              <p:cNvPr id="75" name="Freihandform 74"/>
              <p:cNvSpPr/>
              <p:nvPr/>
            </p:nvSpPr>
            <p:spPr>
              <a:xfrm>
                <a:off x="8057203" y="4928396"/>
                <a:ext cx="58479" cy="287079"/>
              </a:xfrm>
              <a:custGeom>
                <a:avLst/>
                <a:gdLst>
                  <a:gd name="connsiteX0" fmla="*/ 58479 w 58479"/>
                  <a:gd name="connsiteY0" fmla="*/ 287079 h 287079"/>
                  <a:gd name="connsiteX1" fmla="*/ 58479 w 58479"/>
                  <a:gd name="connsiteY1" fmla="*/ 154172 h 287079"/>
                  <a:gd name="connsiteX2" fmla="*/ 0 w 58479"/>
                  <a:gd name="connsiteY2" fmla="*/ 0 h 287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8479" h="287079">
                    <a:moveTo>
                      <a:pt x="58479" y="287079"/>
                    </a:moveTo>
                    <a:lnTo>
                      <a:pt x="58479" y="154172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76" name="Gerader Verbinder 75"/>
              <p:cNvCxnSpPr/>
              <p:nvPr/>
            </p:nvCxnSpPr>
            <p:spPr>
              <a:xfrm>
                <a:off x="8115682" y="4693714"/>
                <a:ext cx="0" cy="227929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7" name="Gruppieren 76"/>
            <p:cNvGrpSpPr/>
            <p:nvPr/>
          </p:nvGrpSpPr>
          <p:grpSpPr>
            <a:xfrm rot="5400000">
              <a:off x="6985509" y="4233553"/>
              <a:ext cx="58479" cy="521761"/>
              <a:chOff x="8057203" y="4693714"/>
              <a:chExt cx="58479" cy="521761"/>
            </a:xfrm>
          </p:grpSpPr>
          <p:sp>
            <p:nvSpPr>
              <p:cNvPr id="78" name="Freihandform 77"/>
              <p:cNvSpPr/>
              <p:nvPr/>
            </p:nvSpPr>
            <p:spPr>
              <a:xfrm>
                <a:off x="8057203" y="4928396"/>
                <a:ext cx="58479" cy="287079"/>
              </a:xfrm>
              <a:custGeom>
                <a:avLst/>
                <a:gdLst>
                  <a:gd name="connsiteX0" fmla="*/ 58479 w 58479"/>
                  <a:gd name="connsiteY0" fmla="*/ 287079 h 287079"/>
                  <a:gd name="connsiteX1" fmla="*/ 58479 w 58479"/>
                  <a:gd name="connsiteY1" fmla="*/ 154172 h 287079"/>
                  <a:gd name="connsiteX2" fmla="*/ 0 w 58479"/>
                  <a:gd name="connsiteY2" fmla="*/ 0 h 287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8479" h="287079">
                    <a:moveTo>
                      <a:pt x="58479" y="287079"/>
                    </a:moveTo>
                    <a:lnTo>
                      <a:pt x="58479" y="154172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79" name="Gerader Verbinder 78"/>
              <p:cNvCxnSpPr/>
              <p:nvPr/>
            </p:nvCxnSpPr>
            <p:spPr>
              <a:xfrm>
                <a:off x="8115682" y="4693714"/>
                <a:ext cx="0" cy="227929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0" name="Gruppieren 79"/>
            <p:cNvGrpSpPr/>
            <p:nvPr/>
          </p:nvGrpSpPr>
          <p:grpSpPr>
            <a:xfrm rot="5400000">
              <a:off x="6973678" y="4608629"/>
              <a:ext cx="58479" cy="521761"/>
              <a:chOff x="8057203" y="4693714"/>
              <a:chExt cx="58479" cy="521761"/>
            </a:xfrm>
          </p:grpSpPr>
          <p:sp>
            <p:nvSpPr>
              <p:cNvPr id="81" name="Freihandform 80"/>
              <p:cNvSpPr/>
              <p:nvPr/>
            </p:nvSpPr>
            <p:spPr>
              <a:xfrm>
                <a:off x="8057203" y="4928396"/>
                <a:ext cx="58479" cy="287079"/>
              </a:xfrm>
              <a:custGeom>
                <a:avLst/>
                <a:gdLst>
                  <a:gd name="connsiteX0" fmla="*/ 58479 w 58479"/>
                  <a:gd name="connsiteY0" fmla="*/ 287079 h 287079"/>
                  <a:gd name="connsiteX1" fmla="*/ 58479 w 58479"/>
                  <a:gd name="connsiteY1" fmla="*/ 154172 h 287079"/>
                  <a:gd name="connsiteX2" fmla="*/ 0 w 58479"/>
                  <a:gd name="connsiteY2" fmla="*/ 0 h 287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8479" h="287079">
                    <a:moveTo>
                      <a:pt x="58479" y="287079"/>
                    </a:moveTo>
                    <a:lnTo>
                      <a:pt x="58479" y="154172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82" name="Gerader Verbinder 81"/>
              <p:cNvCxnSpPr/>
              <p:nvPr/>
            </p:nvCxnSpPr>
            <p:spPr>
              <a:xfrm>
                <a:off x="8115682" y="4693714"/>
                <a:ext cx="0" cy="227929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4" name="Freihandform 83"/>
            <p:cNvSpPr/>
            <p:nvPr/>
          </p:nvSpPr>
          <p:spPr>
            <a:xfrm>
              <a:off x="3672092" y="2972439"/>
              <a:ext cx="4131383" cy="1236572"/>
            </a:xfrm>
            <a:custGeom>
              <a:avLst/>
              <a:gdLst>
                <a:gd name="connsiteX0" fmla="*/ 4131383 w 4131383"/>
                <a:gd name="connsiteY0" fmla="*/ 1236572 h 1236572"/>
                <a:gd name="connsiteX1" fmla="*/ 3600747 w 4131383"/>
                <a:gd name="connsiteY1" fmla="*/ 1236572 h 1236572"/>
                <a:gd name="connsiteX2" fmla="*/ 3600747 w 4131383"/>
                <a:gd name="connsiteY2" fmla="*/ 0 h 1236572"/>
                <a:gd name="connsiteX3" fmla="*/ 0 w 4131383"/>
                <a:gd name="connsiteY3" fmla="*/ 0 h 1236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1383" h="1236572">
                  <a:moveTo>
                    <a:pt x="4131383" y="1236572"/>
                  </a:moveTo>
                  <a:lnTo>
                    <a:pt x="3600747" y="1236572"/>
                  </a:lnTo>
                  <a:lnTo>
                    <a:pt x="3600747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86" name="Gerader Verbinder 85"/>
            <p:cNvCxnSpPr>
              <a:stCxn id="75" idx="0"/>
              <a:endCxn id="38" idx="3"/>
            </p:cNvCxnSpPr>
            <p:nvPr/>
          </p:nvCxnSpPr>
          <p:spPr>
            <a:xfrm flipH="1" flipV="1">
              <a:off x="5928382" y="4079567"/>
              <a:ext cx="830071" cy="4303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Gewinkelte Verbindung 93"/>
            <p:cNvCxnSpPr>
              <a:stCxn id="39" idx="3"/>
              <a:endCxn id="38" idx="1"/>
            </p:cNvCxnSpPr>
            <p:nvPr/>
          </p:nvCxnSpPr>
          <p:spPr>
            <a:xfrm>
              <a:off x="3667471" y="3522962"/>
              <a:ext cx="1215098" cy="556605"/>
            </a:xfrm>
            <a:prstGeom prst="bentConnector3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Gewinkelte Verbindung 95"/>
            <p:cNvCxnSpPr>
              <a:stCxn id="40" idx="3"/>
              <a:endCxn id="38" idx="1"/>
            </p:cNvCxnSpPr>
            <p:nvPr/>
          </p:nvCxnSpPr>
          <p:spPr>
            <a:xfrm flipV="1">
              <a:off x="3667470" y="4079567"/>
              <a:ext cx="1215099" cy="1"/>
            </a:xfrm>
            <a:prstGeom prst="bentConnector3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Gewinkelte Verbindung 97"/>
            <p:cNvCxnSpPr>
              <a:endCxn id="38" idx="1"/>
            </p:cNvCxnSpPr>
            <p:nvPr/>
          </p:nvCxnSpPr>
          <p:spPr>
            <a:xfrm flipV="1">
              <a:off x="2161615" y="4079567"/>
              <a:ext cx="2720954" cy="444106"/>
            </a:xfrm>
            <a:prstGeom prst="bentConnector3">
              <a:avLst>
                <a:gd name="adj1" fmla="val 77655"/>
              </a:avLst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Gewinkelte Verbindung 100"/>
            <p:cNvCxnSpPr/>
            <p:nvPr/>
          </p:nvCxnSpPr>
          <p:spPr>
            <a:xfrm flipV="1">
              <a:off x="2828365" y="4523673"/>
              <a:ext cx="3913672" cy="345836"/>
            </a:xfrm>
            <a:prstGeom prst="bentConnector3">
              <a:avLst/>
            </a:prstGeom>
            <a:ln w="19050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Gewinkelte Verbindung 102"/>
            <p:cNvCxnSpPr/>
            <p:nvPr/>
          </p:nvCxnSpPr>
          <p:spPr>
            <a:xfrm flipV="1">
              <a:off x="2828365" y="4898749"/>
              <a:ext cx="3913672" cy="351714"/>
            </a:xfrm>
            <a:prstGeom prst="bentConnector3">
              <a:avLst>
                <a:gd name="adj1" fmla="val 64846"/>
              </a:avLst>
            </a:prstGeom>
            <a:ln w="190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Gerade Verbindung mit Pfeil 105"/>
            <p:cNvCxnSpPr>
              <a:stCxn id="37" idx="1"/>
            </p:cNvCxnSpPr>
            <p:nvPr/>
          </p:nvCxnSpPr>
          <p:spPr>
            <a:xfrm flipH="1" flipV="1">
              <a:off x="2161615" y="2928492"/>
              <a:ext cx="460044" cy="4125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Gerade Verbindung mit Pfeil 107"/>
            <p:cNvCxnSpPr>
              <a:stCxn id="39" idx="1"/>
            </p:cNvCxnSpPr>
            <p:nvPr/>
          </p:nvCxnSpPr>
          <p:spPr>
            <a:xfrm flipH="1" flipV="1">
              <a:off x="2161615" y="3522961"/>
              <a:ext cx="460043" cy="1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Gerade Verbindung mit Pfeil 108"/>
            <p:cNvCxnSpPr/>
            <p:nvPr/>
          </p:nvCxnSpPr>
          <p:spPr>
            <a:xfrm flipH="1" flipV="1">
              <a:off x="2173051" y="4077822"/>
              <a:ext cx="460043" cy="1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Gerader Verbinder 112"/>
            <p:cNvCxnSpPr>
              <a:stCxn id="43" idx="2"/>
              <a:endCxn id="65" idx="0"/>
            </p:cNvCxnSpPr>
            <p:nvPr/>
          </p:nvCxnSpPr>
          <p:spPr>
            <a:xfrm>
              <a:off x="9196922" y="3899121"/>
              <a:ext cx="0" cy="535749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Gerader Verbinder 117"/>
            <p:cNvCxnSpPr>
              <a:endCxn id="69" idx="3"/>
            </p:cNvCxnSpPr>
            <p:nvPr/>
          </p:nvCxnSpPr>
          <p:spPr>
            <a:xfrm flipH="1">
              <a:off x="8944593" y="3410431"/>
              <a:ext cx="213724" cy="7143"/>
            </a:xfrm>
            <a:prstGeom prst="line">
              <a:avLst/>
            </a:prstGeom>
            <a:ln w="952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Freihandform 123"/>
            <p:cNvSpPr/>
            <p:nvPr/>
          </p:nvSpPr>
          <p:spPr>
            <a:xfrm>
              <a:off x="9024378" y="3411601"/>
              <a:ext cx="130968" cy="1640681"/>
            </a:xfrm>
            <a:custGeom>
              <a:avLst/>
              <a:gdLst>
                <a:gd name="connsiteX0" fmla="*/ 0 w 130968"/>
                <a:gd name="connsiteY0" fmla="*/ 0 h 1640681"/>
                <a:gd name="connsiteX1" fmla="*/ 0 w 130968"/>
                <a:gd name="connsiteY1" fmla="*/ 1640681 h 1640681"/>
                <a:gd name="connsiteX2" fmla="*/ 130968 w 130968"/>
                <a:gd name="connsiteY2" fmla="*/ 1640681 h 1640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0968" h="1640681">
                  <a:moveTo>
                    <a:pt x="0" y="0"/>
                  </a:moveTo>
                  <a:lnTo>
                    <a:pt x="0" y="1640681"/>
                  </a:lnTo>
                  <a:lnTo>
                    <a:pt x="130968" y="1640681"/>
                  </a:ln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5" name="Textfeld 124"/>
            <p:cNvSpPr txBox="1"/>
            <p:nvPr/>
          </p:nvSpPr>
          <p:spPr>
            <a:xfrm>
              <a:off x="2745147" y="4477874"/>
              <a:ext cx="132286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alternate</a:t>
              </a:r>
              <a:endParaRPr lang="de-DE" sz="2400" dirty="0"/>
            </a:p>
          </p:txBody>
        </p:sp>
        <p:sp>
          <p:nvSpPr>
            <p:cNvPr id="126" name="Textfeld 125"/>
            <p:cNvSpPr txBox="1"/>
            <p:nvPr/>
          </p:nvSpPr>
          <p:spPr>
            <a:xfrm>
              <a:off x="2751900" y="4836721"/>
              <a:ext cx="10182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analog</a:t>
              </a:r>
              <a:endParaRPr lang="de-DE" sz="2400" dirty="0"/>
            </a:p>
          </p:txBody>
        </p:sp>
        <p:cxnSp>
          <p:nvCxnSpPr>
            <p:cNvPr id="128" name="Gerader Verbinder 127"/>
            <p:cNvCxnSpPr>
              <a:stCxn id="84" idx="1"/>
            </p:cNvCxnSpPr>
            <p:nvPr/>
          </p:nvCxnSpPr>
          <p:spPr>
            <a:xfrm flipH="1">
              <a:off x="7263799" y="4209011"/>
              <a:ext cx="9040" cy="68973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Gerader Verbinder 130"/>
            <p:cNvCxnSpPr>
              <a:endCxn id="62" idx="0"/>
            </p:cNvCxnSpPr>
            <p:nvPr/>
          </p:nvCxnSpPr>
          <p:spPr>
            <a:xfrm flipH="1">
              <a:off x="6963428" y="4003565"/>
              <a:ext cx="1461" cy="1246898"/>
            </a:xfrm>
            <a:prstGeom prst="line">
              <a:avLst/>
            </a:prstGeom>
            <a:ln w="952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Textfeld 134"/>
            <p:cNvSpPr txBox="1"/>
            <p:nvPr/>
          </p:nvSpPr>
          <p:spPr>
            <a:xfrm>
              <a:off x="6434029" y="3789445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01</a:t>
              </a:r>
              <a:endParaRPr lang="de-DE" dirty="0"/>
            </a:p>
          </p:txBody>
        </p:sp>
        <p:sp>
          <p:nvSpPr>
            <p:cNvPr id="136" name="Textfeld 135"/>
            <p:cNvSpPr txBox="1"/>
            <p:nvPr/>
          </p:nvSpPr>
          <p:spPr>
            <a:xfrm>
              <a:off x="6430942" y="4185711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10</a:t>
              </a:r>
              <a:endParaRPr lang="de-DE" dirty="0"/>
            </a:p>
          </p:txBody>
        </p:sp>
        <p:sp>
          <p:nvSpPr>
            <p:cNvPr id="137" name="Textfeld 136"/>
            <p:cNvSpPr txBox="1"/>
            <p:nvPr/>
          </p:nvSpPr>
          <p:spPr>
            <a:xfrm>
              <a:off x="6443996" y="4592391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/>
                <a:t>1</a:t>
              </a:r>
              <a:r>
                <a:rPr lang="de-DE" dirty="0" smtClean="0"/>
                <a:t>1</a:t>
              </a:r>
              <a:endParaRPr lang="de-DE" dirty="0"/>
            </a:p>
          </p:txBody>
        </p:sp>
        <p:sp>
          <p:nvSpPr>
            <p:cNvPr id="138" name="Textfeld 137"/>
            <p:cNvSpPr txBox="1"/>
            <p:nvPr/>
          </p:nvSpPr>
          <p:spPr>
            <a:xfrm>
              <a:off x="9628670" y="3658324"/>
              <a:ext cx="8741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err="1" smtClean="0"/>
                <a:t>Portpin</a:t>
              </a:r>
              <a:endParaRPr lang="de-DE" dirty="0"/>
            </a:p>
          </p:txBody>
        </p:sp>
      </p:grpSp>
      <p:sp>
        <p:nvSpPr>
          <p:cNvPr id="140" name="Textfeld 139"/>
          <p:cNvSpPr txBox="1"/>
          <p:nvPr/>
        </p:nvSpPr>
        <p:spPr>
          <a:xfrm>
            <a:off x="6427988" y="2949110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00</a:t>
            </a:r>
            <a:endParaRPr lang="de-DE" dirty="0"/>
          </a:p>
        </p:txBody>
      </p:sp>
      <p:sp>
        <p:nvSpPr>
          <p:cNvPr id="57" name="Textfeld 56"/>
          <p:cNvSpPr txBox="1"/>
          <p:nvPr/>
        </p:nvSpPr>
        <p:spPr>
          <a:xfrm>
            <a:off x="333828" y="1204685"/>
            <a:ext cx="114116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/>
              <a:t>2</a:t>
            </a:r>
            <a:r>
              <a:rPr lang="de-DE" sz="3200" dirty="0" smtClean="0"/>
              <a:t>. Eingang oder Ausgang oder sonst was: Das Moderegister MODER</a:t>
            </a:r>
            <a:endParaRPr lang="de-DE" sz="3200" dirty="0"/>
          </a:p>
        </p:txBody>
      </p:sp>
      <p:pic>
        <p:nvPicPr>
          <p:cNvPr id="58" name="Google Shape;569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035869" y="4269996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Legende mit Linie 1 60"/>
          <p:cNvSpPr/>
          <p:nvPr/>
        </p:nvSpPr>
        <p:spPr>
          <a:xfrm>
            <a:off x="8351925" y="3391778"/>
            <a:ext cx="2736235" cy="827401"/>
          </a:xfrm>
          <a:prstGeom prst="borderCallout1">
            <a:avLst>
              <a:gd name="adj1" fmla="val 99214"/>
              <a:gd name="adj2" fmla="val 11768"/>
              <a:gd name="adj3" fmla="val 138160"/>
              <a:gd name="adj4" fmla="val -9255"/>
            </a:avLst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0b11 bedeutet: </a:t>
            </a:r>
            <a:r>
              <a:rPr lang="de-DE" sz="2400" dirty="0">
                <a:solidFill>
                  <a:srgbClr val="FF0000"/>
                </a:solidFill>
              </a:rPr>
              <a:t>A</a:t>
            </a:r>
            <a:r>
              <a:rPr lang="de-DE" sz="2400" dirty="0" smtClean="0">
                <a:solidFill>
                  <a:srgbClr val="FF0000"/>
                </a:solidFill>
              </a:rPr>
              <a:t>nalogeingang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725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080"/>
    </mc:Choice>
    <mc:Fallback xmlns="">
      <p:transition spd="slow" advTm="190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|7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4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15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|13.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19050">
          <a:solidFill>
            <a:srgbClr val="FF000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rgbClr val="FF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1952</Words>
  <Application>Microsoft Office PowerPoint</Application>
  <PresentationFormat>Breitbild</PresentationFormat>
  <Paragraphs>649</Paragraphs>
  <Slides>29</Slides>
  <Notes>0</Notes>
  <HiddenSlides>0</HiddenSlides>
  <MMClips>29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29</vt:i4>
      </vt:variant>
    </vt:vector>
  </HeadingPairs>
  <TitlesOfParts>
    <vt:vector size="34" baseType="lpstr">
      <vt:lpstr>Arial</vt:lpstr>
      <vt:lpstr>Calibri</vt:lpstr>
      <vt:lpstr>Calibri Light</vt:lpstr>
      <vt:lpstr>Consolas</vt:lpstr>
      <vt:lpstr>Office Theme</vt:lpstr>
      <vt:lpstr>Ports konfigurieren</vt:lpstr>
      <vt:lpstr>Ports konfigurieren</vt:lpstr>
      <vt:lpstr>Ports konfigurieren</vt:lpstr>
      <vt:lpstr>Ports konfigurieren</vt:lpstr>
      <vt:lpstr>Ports konfigurieren</vt:lpstr>
      <vt:lpstr>Ports konfigurieren</vt:lpstr>
      <vt:lpstr>Ports konfigurieren</vt:lpstr>
      <vt:lpstr>Ports konfigurieren</vt:lpstr>
      <vt:lpstr>Ports konfigurieren</vt:lpstr>
      <vt:lpstr>Ports konfigurieren</vt:lpstr>
      <vt:lpstr>Ports konfigurieren</vt:lpstr>
      <vt:lpstr>Ports konfigurieren</vt:lpstr>
      <vt:lpstr>Ports konfigurieren</vt:lpstr>
      <vt:lpstr>Ports konfigurieren</vt:lpstr>
      <vt:lpstr>Ports konfigurieren</vt:lpstr>
      <vt:lpstr>Ports konfigurieren</vt:lpstr>
      <vt:lpstr>Ports konfigurieren</vt:lpstr>
      <vt:lpstr>Ports konfigurieren</vt:lpstr>
      <vt:lpstr>Ports konfigurieren</vt:lpstr>
      <vt:lpstr>Ports konfigurieren</vt:lpstr>
      <vt:lpstr>Ports konfigurieren</vt:lpstr>
      <vt:lpstr>Ports konfigurieren</vt:lpstr>
      <vt:lpstr>Ports konfigurieren</vt:lpstr>
      <vt:lpstr>Ports konfigurieren</vt:lpstr>
      <vt:lpstr>Ports konfigurieren</vt:lpstr>
      <vt:lpstr>Ports konfigurieren</vt:lpstr>
      <vt:lpstr>Ports konfigurieren</vt:lpstr>
      <vt:lpstr>Ports konfigurieren</vt:lpstr>
      <vt:lpstr>Ports konfigurieren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Ports konfigurieren</dc:title>
  <dc:creator>Jörg Sturm</dc:creator>
  <cp:lastModifiedBy>Jörg Sturm</cp:lastModifiedBy>
  <cp:revision>42</cp:revision>
  <dcterms:created xsi:type="dcterms:W3CDTF">2021-01-21T20:31:51Z</dcterms:created>
  <dcterms:modified xsi:type="dcterms:W3CDTF">2021-02-02T19:18:57Z</dcterms:modified>
</cp:coreProperties>
</file>